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6" r:id="rId2"/>
    <p:sldId id="263" r:id="rId3"/>
  </p:sldIdLst>
  <p:sldSz cx="6858000" cy="9906000" type="A4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1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Ｕｃｈｉｄａ Ｋａｚｕｅ" initials="ＵＫ" lastIdx="3" clrIdx="0">
    <p:extLst>
      <p:ext uri="{19B8F6BF-5375-455C-9EA6-DF929625EA0E}">
        <p15:presenceInfo xmlns:p15="http://schemas.microsoft.com/office/powerpoint/2012/main" userId="dd2f6a452cc44d4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A26"/>
    <a:srgbClr val="C4C4C4"/>
    <a:srgbClr val="EEE7F2"/>
    <a:srgbClr val="919191"/>
    <a:srgbClr val="000000"/>
    <a:srgbClr val="FFFFFF"/>
    <a:srgbClr val="F8F2E9"/>
    <a:srgbClr val="58C3DD"/>
    <a:srgbClr val="F9F6DD"/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5184" autoAdjust="0"/>
  </p:normalViewPr>
  <p:slideViewPr>
    <p:cSldViewPr snapToGrid="0">
      <p:cViewPr>
        <p:scale>
          <a:sx n="125" d="100"/>
          <a:sy n="125" d="100"/>
        </p:scale>
        <p:origin x="552" y="-4560"/>
      </p:cViewPr>
      <p:guideLst>
        <p:guide orient="horz" pos="3120"/>
        <p:guide pos="211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293" cy="496882"/>
          </a:xfrm>
          <a:prstGeom prst="rect">
            <a:avLst/>
          </a:prstGeom>
        </p:spPr>
        <p:txBody>
          <a:bodyPr vert="horz" lIns="90434" tIns="45217" rIns="90434" bIns="452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815" y="0"/>
            <a:ext cx="2945293" cy="496882"/>
          </a:xfrm>
          <a:prstGeom prst="rect">
            <a:avLst/>
          </a:prstGeom>
        </p:spPr>
        <p:txBody>
          <a:bodyPr vert="horz" lIns="90434" tIns="45217" rIns="90434" bIns="45217" rtlCol="0"/>
          <a:lstStyle>
            <a:lvl1pPr algn="r">
              <a:defRPr sz="1200"/>
            </a:lvl1pPr>
          </a:lstStyle>
          <a:p>
            <a:fld id="{92A54933-21C4-44B4-BEE4-2544910D342D}" type="datetimeFigureOut">
              <a:rPr kumimoji="1" lang="ja-JP" altLang="en-US" smtClean="0"/>
              <a:t>2024/3/27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34" tIns="45217" rIns="90434" bIns="452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924" y="4776989"/>
            <a:ext cx="5437827" cy="3909016"/>
          </a:xfrm>
          <a:prstGeom prst="rect">
            <a:avLst/>
          </a:prstGeom>
        </p:spPr>
        <p:txBody>
          <a:bodyPr vert="horz" lIns="90434" tIns="45217" rIns="90434" bIns="452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9756"/>
            <a:ext cx="2945293" cy="496882"/>
          </a:xfrm>
          <a:prstGeom prst="rect">
            <a:avLst/>
          </a:prstGeom>
        </p:spPr>
        <p:txBody>
          <a:bodyPr vert="horz" lIns="90434" tIns="45217" rIns="90434" bIns="452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815" y="9429756"/>
            <a:ext cx="2945293" cy="496882"/>
          </a:xfrm>
          <a:prstGeom prst="rect">
            <a:avLst/>
          </a:prstGeom>
        </p:spPr>
        <p:txBody>
          <a:bodyPr vert="horz" lIns="90434" tIns="45217" rIns="90434" bIns="45217" rtlCol="0" anchor="b"/>
          <a:lstStyle>
            <a:lvl1pPr algn="r">
              <a:defRPr sz="1200"/>
            </a:lvl1pPr>
          </a:lstStyle>
          <a:p>
            <a:fld id="{EE8C7185-7E75-46BF-AB71-14F0412DB1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145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C7185-7E75-46BF-AB71-14F0412DB149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01607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C7185-7E75-46BF-AB71-14F0412DB14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3777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E164F-6652-46A8-B585-927C64D3336F}" type="datetimeFigureOut">
              <a:rPr kumimoji="1" lang="ja-JP" altLang="en-US" smtClean="0"/>
              <a:t>2024/3/27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E3F60-D44D-49A5-B88D-CF87E9880D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0119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E164F-6652-46A8-B585-927C64D3336F}" type="datetimeFigureOut">
              <a:rPr kumimoji="1" lang="ja-JP" altLang="en-US" smtClean="0"/>
              <a:t>2024/3/27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E3F60-D44D-49A5-B88D-CF87E9880D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6932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E164F-6652-46A8-B585-927C64D3336F}" type="datetimeFigureOut">
              <a:rPr kumimoji="1" lang="ja-JP" altLang="en-US" smtClean="0"/>
              <a:t>2024/3/27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E3F60-D44D-49A5-B88D-CF87E9880D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1313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E164F-6652-46A8-B585-927C64D3336F}" type="datetimeFigureOut">
              <a:rPr kumimoji="1" lang="ja-JP" altLang="en-US" smtClean="0"/>
              <a:t>2024/3/27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E3F60-D44D-49A5-B88D-CF87E9880D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5772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E164F-6652-46A8-B585-927C64D3336F}" type="datetimeFigureOut">
              <a:rPr kumimoji="1" lang="ja-JP" altLang="en-US" smtClean="0"/>
              <a:t>2024/3/27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E3F60-D44D-49A5-B88D-CF87E9880D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1826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E164F-6652-46A8-B585-927C64D3336F}" type="datetimeFigureOut">
              <a:rPr kumimoji="1" lang="ja-JP" altLang="en-US" smtClean="0"/>
              <a:t>2024/3/27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E3F60-D44D-49A5-B88D-CF87E9880D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8297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E164F-6652-46A8-B585-927C64D3336F}" type="datetimeFigureOut">
              <a:rPr kumimoji="1" lang="ja-JP" altLang="en-US" smtClean="0"/>
              <a:t>2024/3/27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E3F60-D44D-49A5-B88D-CF87E9880D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9672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E164F-6652-46A8-B585-927C64D3336F}" type="datetimeFigureOut">
              <a:rPr kumimoji="1" lang="ja-JP" altLang="en-US" smtClean="0"/>
              <a:t>2024/3/27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E3F60-D44D-49A5-B88D-CF87E9880D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085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E164F-6652-46A8-B585-927C64D3336F}" type="datetimeFigureOut">
              <a:rPr kumimoji="1" lang="ja-JP" altLang="en-US" smtClean="0"/>
              <a:t>2024/3/27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E3F60-D44D-49A5-B88D-CF87E9880D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5832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E164F-6652-46A8-B585-927C64D3336F}" type="datetimeFigureOut">
              <a:rPr kumimoji="1" lang="ja-JP" altLang="en-US" smtClean="0"/>
              <a:t>2024/3/27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E3F60-D44D-49A5-B88D-CF87E9880D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7579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E164F-6652-46A8-B585-927C64D3336F}" type="datetimeFigureOut">
              <a:rPr kumimoji="1" lang="ja-JP" altLang="en-US" smtClean="0"/>
              <a:t>2024/3/27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E3F60-D44D-49A5-B88D-CF87E9880D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9722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E164F-6652-46A8-B585-927C64D3336F}" type="datetimeFigureOut">
              <a:rPr kumimoji="1" lang="ja-JP" altLang="en-US" smtClean="0"/>
              <a:t>2024/3/27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E3F60-D44D-49A5-B88D-CF87E9880D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4963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12" Type="http://schemas.openxmlformats.org/officeDocument/2006/relationships/image" Target="../media/image9.png"/><Relationship Id="rId17" Type="http://schemas.microsoft.com/office/2007/relationships/hdphoto" Target="../media/hdphoto2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jpe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png"/><Relationship Id="rId18" Type="http://schemas.microsoft.com/office/2007/relationships/hdphoto" Target="../media/hdphoto5.wdp"/><Relationship Id="rId26" Type="http://schemas.microsoft.com/office/2007/relationships/hdphoto" Target="../media/hdphoto9.wdp"/><Relationship Id="rId39" Type="http://schemas.openxmlformats.org/officeDocument/2006/relationships/image" Target="../media/image40.png"/><Relationship Id="rId21" Type="http://schemas.openxmlformats.org/officeDocument/2006/relationships/image" Target="../media/image30.png"/><Relationship Id="rId34" Type="http://schemas.microsoft.com/office/2007/relationships/hdphoto" Target="../media/hdphoto13.wdp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28.png"/><Relationship Id="rId25" Type="http://schemas.openxmlformats.org/officeDocument/2006/relationships/image" Target="../media/image32.png"/><Relationship Id="rId33" Type="http://schemas.openxmlformats.org/officeDocument/2006/relationships/image" Target="../media/image36.png"/><Relationship Id="rId38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6" Type="http://schemas.microsoft.com/office/2007/relationships/hdphoto" Target="../media/hdphoto4.wdp"/><Relationship Id="rId20" Type="http://schemas.microsoft.com/office/2007/relationships/hdphoto" Target="../media/hdphoto6.wdp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microsoft.com/office/2007/relationships/hdphoto" Target="../media/hdphoto8.wdp"/><Relationship Id="rId32" Type="http://schemas.microsoft.com/office/2007/relationships/hdphoto" Target="../media/hdphoto12.wdp"/><Relationship Id="rId37" Type="http://schemas.openxmlformats.org/officeDocument/2006/relationships/image" Target="../media/image38.png"/><Relationship Id="rId5" Type="http://schemas.openxmlformats.org/officeDocument/2006/relationships/image" Target="../media/image18.png"/><Relationship Id="rId15" Type="http://schemas.openxmlformats.org/officeDocument/2006/relationships/image" Target="../media/image27.png"/><Relationship Id="rId23" Type="http://schemas.openxmlformats.org/officeDocument/2006/relationships/image" Target="../media/image31.png"/><Relationship Id="rId28" Type="http://schemas.microsoft.com/office/2007/relationships/hdphoto" Target="../media/hdphoto10.wdp"/><Relationship Id="rId36" Type="http://schemas.microsoft.com/office/2007/relationships/hdphoto" Target="../media/hdphoto14.wdp"/><Relationship Id="rId10" Type="http://schemas.openxmlformats.org/officeDocument/2006/relationships/image" Target="../media/image23.png"/><Relationship Id="rId19" Type="http://schemas.openxmlformats.org/officeDocument/2006/relationships/image" Target="../media/image29.png"/><Relationship Id="rId31" Type="http://schemas.openxmlformats.org/officeDocument/2006/relationships/image" Target="../media/image35.png"/><Relationship Id="rId4" Type="http://schemas.openxmlformats.org/officeDocument/2006/relationships/image" Target="../media/image2.png"/><Relationship Id="rId9" Type="http://schemas.openxmlformats.org/officeDocument/2006/relationships/image" Target="../media/image22.png"/><Relationship Id="rId14" Type="http://schemas.microsoft.com/office/2007/relationships/hdphoto" Target="../media/hdphoto3.wdp"/><Relationship Id="rId22" Type="http://schemas.microsoft.com/office/2007/relationships/hdphoto" Target="../media/hdphoto7.wdp"/><Relationship Id="rId27" Type="http://schemas.openxmlformats.org/officeDocument/2006/relationships/image" Target="../media/image33.png"/><Relationship Id="rId30" Type="http://schemas.microsoft.com/office/2007/relationships/hdphoto" Target="../media/hdphoto11.wdp"/><Relationship Id="rId35" Type="http://schemas.openxmlformats.org/officeDocument/2006/relationships/image" Target="../media/image37.png"/><Relationship Id="rId8" Type="http://schemas.openxmlformats.org/officeDocument/2006/relationships/image" Target="../media/image21.png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78B3A285-DA5A-076F-9DB2-02818B0954F6}"/>
              </a:ext>
            </a:extLst>
          </p:cNvPr>
          <p:cNvSpPr/>
          <p:nvPr/>
        </p:nvSpPr>
        <p:spPr>
          <a:xfrm>
            <a:off x="38501" y="3344171"/>
            <a:ext cx="4925855" cy="386906"/>
          </a:xfrm>
          <a:prstGeom prst="roundRec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ja-JP" sz="1050" b="1" dirty="0">
              <a:solidFill>
                <a:srgbClr val="00000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indent="268288" algn="ctr"/>
            <a:r>
              <a:rPr lang="ja-JP" altLang="en-US" sz="1400" b="1" i="0" dirty="0">
                <a:solidFill>
                  <a:srgbClr val="000000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身長・体重測定</a:t>
            </a:r>
            <a:r>
              <a:rPr lang="ja-JP" altLang="en-US" sz="1050" b="1" i="0" dirty="0">
                <a:solidFill>
                  <a:srgbClr val="000000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（毎月第</a:t>
            </a:r>
            <a:r>
              <a:rPr lang="en-US" altLang="ja-JP" sz="1050" b="1" i="0" dirty="0">
                <a:solidFill>
                  <a:srgbClr val="000000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</a:t>
            </a:r>
            <a:r>
              <a:rPr lang="ja-JP" altLang="en-US" sz="1050" b="1" i="0" dirty="0">
                <a:solidFill>
                  <a:srgbClr val="000000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金曜日）</a:t>
            </a:r>
            <a:endParaRPr lang="en-US" altLang="ja-JP" sz="1050" b="1" dirty="0">
              <a:solidFill>
                <a:srgbClr val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indent="804863"/>
            <a:endParaRPr lang="en-US" altLang="ja-JP" sz="1050" b="1" i="0" u="sng" dirty="0">
              <a:solidFill>
                <a:srgbClr val="000000"/>
              </a:solidFill>
              <a:effectLst/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3B5A48B8-0BE3-8D65-9B07-EFE7DAD40D05}"/>
              </a:ext>
            </a:extLst>
          </p:cNvPr>
          <p:cNvSpPr/>
          <p:nvPr/>
        </p:nvSpPr>
        <p:spPr>
          <a:xfrm>
            <a:off x="58684" y="5085675"/>
            <a:ext cx="4945240" cy="1437807"/>
          </a:xfrm>
          <a:prstGeom prst="roundRec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69875" indent="1588" algn="ctr"/>
            <a:r>
              <a:rPr lang="ja-JP" altLang="en-US" sz="1050" b="1" u="sng" dirty="0">
                <a:solidFill>
                  <a:srgbClr val="000000"/>
                </a:solidFill>
                <a:highlight>
                  <a:srgbClr val="EDEDED"/>
                </a:highligh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＼</a:t>
            </a:r>
            <a:r>
              <a:rPr lang="ja-JP" altLang="en-US" sz="1050" u="sng" dirty="0">
                <a:solidFill>
                  <a:srgbClr val="000000"/>
                </a:solidFill>
                <a:highlight>
                  <a:srgbClr val="EDEDED"/>
                </a:highligh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今年度より</a:t>
            </a:r>
            <a:r>
              <a:rPr lang="ja-JP" altLang="en-US" sz="1050" b="1" u="sng" dirty="0">
                <a:solidFill>
                  <a:srgbClr val="000000"/>
                </a:solidFill>
                <a:highlight>
                  <a:srgbClr val="EDEDED"/>
                </a:highligh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午前のみの開催</a:t>
            </a:r>
            <a:r>
              <a:rPr lang="ja-JP" altLang="en-US" sz="1050" u="sng" dirty="0">
                <a:solidFill>
                  <a:srgbClr val="000000"/>
                </a:solidFill>
                <a:highlight>
                  <a:srgbClr val="EDEDED"/>
                </a:highligh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で</a:t>
            </a:r>
            <a:r>
              <a:rPr lang="ja-JP" altLang="en-US" sz="1050" b="1" u="sng" dirty="0">
                <a:solidFill>
                  <a:srgbClr val="000000"/>
                </a:solidFill>
                <a:highlight>
                  <a:srgbClr val="EDEDED"/>
                </a:highligh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参加組数が増えます！／</a:t>
            </a:r>
            <a:endParaRPr lang="en-US" altLang="ja-JP" sz="1050" b="1" u="sng" dirty="0">
              <a:solidFill>
                <a:srgbClr val="000000"/>
              </a:solidFill>
              <a:highlight>
                <a:srgbClr val="EDEDED"/>
              </a:highlight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269875" indent="1588" algn="ctr"/>
            <a:r>
              <a:rPr lang="en-US" altLang="ja-JP" sz="1050" b="1" u="sng" dirty="0">
                <a:solidFill>
                  <a:srgbClr val="000000"/>
                </a:solidFill>
                <a:highlight>
                  <a:srgbClr val="EDEDED"/>
                </a:highligh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※</a:t>
            </a:r>
            <a:r>
              <a:rPr lang="ja-JP" altLang="en-US" sz="1050" b="1" u="sng" dirty="0">
                <a:solidFill>
                  <a:srgbClr val="000000"/>
                </a:solidFill>
                <a:highlight>
                  <a:srgbClr val="EDEDED"/>
                </a:highligh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イベント前後の時間は、あそび場は自由来所で利用できます。</a:t>
            </a:r>
            <a:endParaRPr lang="en-US" altLang="ja-JP" sz="1050" b="1" u="sng" dirty="0">
              <a:solidFill>
                <a:srgbClr val="000000"/>
              </a:solidFill>
              <a:highlight>
                <a:srgbClr val="EDEDED"/>
              </a:highlight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269875" indent="444500"/>
            <a:r>
              <a:rPr lang="ja-JP" altLang="en-US" sz="1400" b="1" dirty="0">
                <a:solidFill>
                  <a:srgbClr val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★さくらこちゃんといっしょ「こいのぼり作り」</a:t>
            </a:r>
            <a:r>
              <a:rPr lang="ja-JP" altLang="en-US" sz="1100" b="1" dirty="0">
                <a:solidFill>
                  <a:srgbClr val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（午前のみ）</a:t>
            </a:r>
            <a:endParaRPr lang="en-US" altLang="ja-JP" sz="1100" b="0" i="0" dirty="0">
              <a:solidFill>
                <a:srgbClr val="000000"/>
              </a:solidFill>
              <a:effectLst/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714375"/>
            <a:r>
              <a:rPr lang="ja-JP" altLang="en-US" sz="1050" b="0" i="0" dirty="0">
                <a:solidFill>
                  <a:srgbClr val="000000"/>
                </a:solidFill>
                <a:effectLst/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内　容：親子で一緒に、簡単で可愛いこいのぼりを作りましょう♪</a:t>
            </a:r>
            <a:endParaRPr lang="en-US" altLang="ja-JP" sz="1050" b="0" i="0" dirty="0">
              <a:solidFill>
                <a:srgbClr val="000000"/>
              </a:solidFill>
              <a:effectLst/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714375"/>
            <a:r>
              <a:rPr lang="ja-JP" altLang="en-US" sz="1050" b="0" i="0" dirty="0">
                <a:solidFill>
                  <a:srgbClr val="000000"/>
                </a:solidFill>
                <a:effectLst/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時　間：</a:t>
            </a:r>
            <a:r>
              <a:rPr lang="en-US" altLang="ja-JP" sz="1050" dirty="0">
                <a:solidFill>
                  <a:srgbClr val="0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10</a:t>
            </a:r>
            <a:r>
              <a:rPr lang="ja-JP" altLang="en-US" sz="1050" dirty="0">
                <a:solidFill>
                  <a:srgbClr val="0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：</a:t>
            </a:r>
            <a:r>
              <a:rPr lang="en-US" altLang="ja-JP" sz="1050" dirty="0">
                <a:solidFill>
                  <a:srgbClr val="0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30</a:t>
            </a:r>
            <a:r>
              <a:rPr lang="ja-JP" altLang="en-US" sz="1050" dirty="0">
                <a:solidFill>
                  <a:srgbClr val="0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～</a:t>
            </a:r>
            <a:r>
              <a:rPr lang="en-US" altLang="ja-JP" sz="1050" dirty="0">
                <a:solidFill>
                  <a:srgbClr val="0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11:30</a:t>
            </a:r>
            <a:endParaRPr lang="en-US" altLang="ja-JP" sz="1050" b="1" i="0" dirty="0">
              <a:solidFill>
                <a:srgbClr val="000000"/>
              </a:solidFill>
              <a:highlight>
                <a:srgbClr val="FFFF00"/>
              </a:highlight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269875" indent="444500"/>
            <a:r>
              <a:rPr lang="ja-JP" altLang="en-US" sz="1050" b="0" i="0" dirty="0">
                <a:solidFill>
                  <a:srgbClr val="000000"/>
                </a:solidFill>
                <a:effectLst/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人　数：</a:t>
            </a:r>
            <a:r>
              <a:rPr lang="en-US" altLang="ja-JP" sz="1050" b="0" i="0" dirty="0">
                <a:solidFill>
                  <a:srgbClr val="000000"/>
                </a:solidFill>
                <a:effectLst/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15</a:t>
            </a:r>
            <a:r>
              <a:rPr lang="ja-JP" altLang="en-US" sz="1050" b="0" i="0" dirty="0">
                <a:solidFill>
                  <a:srgbClr val="000000"/>
                </a:solidFill>
                <a:effectLst/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組～</a:t>
            </a:r>
            <a:r>
              <a:rPr lang="en-US" altLang="ja-JP" sz="1050" b="0" i="0" dirty="0">
                <a:solidFill>
                  <a:srgbClr val="000000"/>
                </a:solidFill>
                <a:effectLst/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</a:t>
            </a:r>
            <a:r>
              <a:rPr lang="ja-JP" altLang="en-US" sz="1050" b="0" i="0" dirty="0">
                <a:solidFill>
                  <a:srgbClr val="000000"/>
                </a:solidFill>
                <a:effectLst/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組程度</a:t>
            </a:r>
            <a:endParaRPr lang="en-US" altLang="ja-JP" sz="1050" b="0" i="0" dirty="0">
              <a:solidFill>
                <a:srgbClr val="000000"/>
              </a:solidFill>
              <a:effectLst/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269875" indent="444500"/>
            <a:r>
              <a:rPr lang="ja-JP" altLang="en-US" sz="1050" b="0" i="0" u="sng" dirty="0">
                <a:solidFill>
                  <a:schemeClr val="tx1"/>
                </a:solidFill>
                <a:effectLst/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申　込：</a:t>
            </a:r>
            <a:r>
              <a:rPr lang="en-US" altLang="ja-JP" sz="1050" b="0" i="0" u="sng" dirty="0">
                <a:solidFill>
                  <a:schemeClr val="tx1"/>
                </a:solidFill>
                <a:effectLst/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4</a:t>
            </a:r>
            <a:r>
              <a:rPr lang="ja-JP" altLang="en-US" sz="1050" b="0" i="0" u="sng" dirty="0">
                <a:solidFill>
                  <a:schemeClr val="tx1"/>
                </a:solidFill>
                <a:effectLst/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月</a:t>
            </a:r>
            <a:r>
              <a:rPr lang="en-US" altLang="ja-JP" sz="1050" u="sng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8</a:t>
            </a:r>
            <a:r>
              <a:rPr lang="ja-JP" altLang="en-US" sz="1050" b="0" i="0" u="sng" dirty="0">
                <a:solidFill>
                  <a:schemeClr val="tx1"/>
                </a:solidFill>
                <a:effectLst/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日（月）</a:t>
            </a:r>
            <a:r>
              <a:rPr lang="en-US" altLang="ja-JP" sz="1050" u="sng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9:30</a:t>
            </a:r>
            <a:r>
              <a:rPr lang="ja-JP" altLang="en-US" sz="1050" b="0" i="0" u="sng" dirty="0">
                <a:solidFill>
                  <a:schemeClr val="tx1"/>
                </a:solidFill>
                <a:effectLst/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より予約専用電話または来所時受付開始</a:t>
            </a:r>
            <a:endParaRPr lang="en-US" altLang="ja-JP" sz="1050" b="0" i="0" u="sng" dirty="0">
              <a:solidFill>
                <a:schemeClr val="tx1"/>
              </a:solidFill>
              <a:effectLst/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42FADA44-6855-4743-8B46-2D9A7DE57C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0662" t="5973" r="13812" b="6238"/>
          <a:stretch/>
        </p:blipFill>
        <p:spPr>
          <a:xfrm>
            <a:off x="5419088" y="7015889"/>
            <a:ext cx="1062284" cy="114461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額縁 3"/>
          <p:cNvSpPr/>
          <p:nvPr/>
        </p:nvSpPr>
        <p:spPr>
          <a:xfrm>
            <a:off x="309082" y="230760"/>
            <a:ext cx="6238537" cy="1437941"/>
          </a:xfrm>
          <a:prstGeom prst="bevel">
            <a:avLst>
              <a:gd name="adj" fmla="val 369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 fontAlgn="b"/>
            <a:endParaRPr lang="en-US" altLang="ja-JP" sz="1050" dirty="0">
              <a:latin typeface="HGPｺﾞｼｯｸM" panose="020B0600000000000000" pitchFamily="50" charset="-128"/>
              <a:ea typeface="AR丸ゴシック体M" panose="020B0609010101010101"/>
            </a:endParaRPr>
          </a:p>
          <a:p>
            <a:pPr algn="r" fontAlgn="b"/>
            <a:endParaRPr lang="en-US" altLang="ja-JP" sz="1050" dirty="0">
              <a:latin typeface="HGPｺﾞｼｯｸM" panose="020B0600000000000000" pitchFamily="50" charset="-128"/>
              <a:ea typeface="AR丸ゴシック体M" panose="020B0609010101010101"/>
            </a:endParaRPr>
          </a:p>
          <a:p>
            <a:pPr algn="r" fontAlgn="b"/>
            <a:endParaRPr lang="en-US" altLang="ja-JP" sz="1050" dirty="0">
              <a:latin typeface="HGPｺﾞｼｯｸM" panose="020B0600000000000000" pitchFamily="50" charset="-128"/>
              <a:ea typeface="AR丸ゴシック体M" panose="020B0609010101010101"/>
            </a:endParaRPr>
          </a:p>
          <a:p>
            <a:pPr algn="r" fontAlgn="b"/>
            <a:endParaRPr lang="en-US" altLang="ja-JP" sz="1050" dirty="0">
              <a:latin typeface="HGPｺﾞｼｯｸM" panose="020B0600000000000000" pitchFamily="50" charset="-128"/>
              <a:ea typeface="AR丸ゴシック体M" panose="020B0609010101010101"/>
            </a:endParaRPr>
          </a:p>
          <a:p>
            <a:pPr algn="r" fontAlgn="b"/>
            <a:endParaRPr lang="en-US" altLang="ja-JP" sz="1050" dirty="0">
              <a:latin typeface="HGPｺﾞｼｯｸM" panose="020B0600000000000000" pitchFamily="50" charset="-128"/>
              <a:ea typeface="AR丸ゴシック体M" panose="020B0609010101010101"/>
            </a:endParaRPr>
          </a:p>
          <a:p>
            <a:pPr marL="446088" indent="3409950" algn="r" fontAlgn="b"/>
            <a:r>
              <a:rPr lang="en-US" altLang="ja-JP" sz="1050" dirty="0">
                <a:latin typeface="HGPｺﾞｼｯｸM" panose="020B0600000000000000" pitchFamily="50" charset="-128"/>
                <a:ea typeface="AR丸ゴシック体M" panose="020B0609010101010101"/>
              </a:rPr>
              <a:t>080-7182-5983</a:t>
            </a:r>
            <a:r>
              <a:rPr lang="ja-JP" altLang="en-US" sz="1050" b="1" dirty="0">
                <a:latin typeface="HGPｺﾞｼｯｸM" panose="020B0600000000000000" pitchFamily="50" charset="-128"/>
                <a:ea typeface="AR丸ゴシック体M" panose="020B0609010101010101"/>
              </a:rPr>
              <a:t>（あそび場専用</a:t>
            </a:r>
            <a:r>
              <a:rPr lang="ja-JP" altLang="en-US" sz="1050" dirty="0">
                <a:latin typeface="HGPｺﾞｼｯｸM" panose="020B0600000000000000" pitchFamily="50" charset="-128"/>
                <a:ea typeface="AR丸ゴシック体M" panose="020B0609010101010101"/>
              </a:rPr>
              <a:t>）</a:t>
            </a:r>
            <a:endParaRPr lang="en-US" altLang="ja-JP" sz="1050" dirty="0">
              <a:latin typeface="HGPｺﾞｼｯｸM" panose="020B0600000000000000" pitchFamily="50" charset="-128"/>
              <a:ea typeface="AR丸ゴシック体M" panose="020B0609010101010101"/>
            </a:endParaRPr>
          </a:p>
          <a:p>
            <a:pPr marL="446088" indent="3409950" algn="r" fontAlgn="b"/>
            <a:r>
              <a:rPr lang="en-US" altLang="ja-JP" sz="1050" dirty="0">
                <a:latin typeface="HGPｺﾞｼｯｸM" panose="020B0600000000000000" pitchFamily="50" charset="-128"/>
                <a:ea typeface="AR丸ゴシック体M" panose="020B0609010101010101"/>
              </a:rPr>
              <a:t>052-821-7867</a:t>
            </a:r>
            <a:r>
              <a:rPr lang="ja-JP" altLang="en-US" sz="1050" b="1" dirty="0">
                <a:latin typeface="HGPｺﾞｼｯｸM" panose="020B0600000000000000" pitchFamily="50" charset="-128"/>
                <a:ea typeface="AR丸ゴシック体M" panose="020B0609010101010101"/>
              </a:rPr>
              <a:t>（相談・その他）</a:t>
            </a:r>
            <a:endParaRPr lang="en-US" altLang="ja-JP" sz="1050" b="1" dirty="0">
              <a:latin typeface="HGPｺﾞｼｯｸM" panose="020B0600000000000000" pitchFamily="50" charset="-128"/>
              <a:ea typeface="AR丸ゴシック体M" panose="020B0609010101010101"/>
            </a:endParaRPr>
          </a:p>
          <a:p>
            <a:pPr marL="446088" indent="3317875" algn="r" fontAlgn="b"/>
            <a:r>
              <a:rPr lang="ja-JP" altLang="en-US" sz="1050" b="1" dirty="0">
                <a:latin typeface="HGPｺﾞｼｯｸM" panose="020B0600000000000000" pitchFamily="50" charset="-128"/>
                <a:ea typeface="AR丸ゴシック体M" panose="020B0609010101010101"/>
              </a:rPr>
              <a:t>受付時間</a:t>
            </a:r>
            <a:r>
              <a:rPr lang="ja-JP" altLang="en-US" sz="1050" dirty="0">
                <a:latin typeface="HGPｺﾞｼｯｸM" panose="020B0600000000000000" pitchFamily="50" charset="-128"/>
                <a:ea typeface="AR丸ゴシック体M" panose="020B0609010101010101"/>
              </a:rPr>
              <a:t>：月～金（祝日除く）</a:t>
            </a:r>
            <a:endParaRPr lang="ja-JP" altLang="ja-JP" sz="1050" dirty="0">
              <a:latin typeface="HGPｺﾞｼｯｸM" panose="020B0600000000000000" pitchFamily="50" charset="-128"/>
              <a:ea typeface="AR丸ゴシック体M" panose="020B0609010101010101"/>
            </a:endParaRPr>
          </a:p>
          <a:p>
            <a:pPr marL="446088" indent="3317875" algn="r" fontAlgn="b"/>
            <a:r>
              <a:rPr lang="ja-JP" altLang="en-US" sz="1050" b="1" u="sng" dirty="0">
                <a:latin typeface="AR丸ゴシック体M" panose="020B0609010101010101" pitchFamily="49" charset="-128"/>
                <a:ea typeface="AR丸ゴシック体M" panose="020B0609010101010101"/>
              </a:rPr>
              <a:t>問い合わせ</a:t>
            </a:r>
            <a:r>
              <a:rPr lang="ja-JP" altLang="en-US" sz="1050" u="sng" dirty="0">
                <a:latin typeface="AR丸ゴシック体M" panose="020B0609010101010101" pitchFamily="49" charset="-128"/>
                <a:ea typeface="AR丸ゴシック体M" panose="020B0609010101010101"/>
              </a:rPr>
              <a:t>：</a:t>
            </a:r>
            <a:r>
              <a:rPr lang="en-US" altLang="ja-JP" sz="1050" u="sng" dirty="0">
                <a:latin typeface="AR丸ゴシック体M" panose="020B0609010101010101" pitchFamily="49" charset="-128"/>
                <a:ea typeface="AR丸ゴシック体M" panose="020B0609010101010101"/>
              </a:rPr>
              <a:t>9</a:t>
            </a:r>
            <a:r>
              <a:rPr lang="ja-JP" altLang="en-US" sz="1050" u="sng" dirty="0">
                <a:latin typeface="AR丸ゴシック体M" panose="020B0609010101010101" pitchFamily="49" charset="-128"/>
                <a:ea typeface="AR丸ゴシック体M" panose="020B0609010101010101"/>
              </a:rPr>
              <a:t>：</a:t>
            </a:r>
            <a:r>
              <a:rPr lang="en-US" altLang="ja-JP" sz="1050" u="sng" dirty="0">
                <a:latin typeface="AR丸ゴシック体M" panose="020B0609010101010101" pitchFamily="49" charset="-128"/>
                <a:ea typeface="AR丸ゴシック体M" panose="020B0609010101010101"/>
              </a:rPr>
              <a:t>00</a:t>
            </a:r>
            <a:r>
              <a:rPr lang="ja-JP" altLang="en-US" sz="1050" u="sng" dirty="0">
                <a:latin typeface="AR丸ゴシック体M" panose="020B0609010101010101" pitchFamily="49" charset="-128"/>
                <a:ea typeface="AR丸ゴシック体M" panose="020B0609010101010101"/>
              </a:rPr>
              <a:t>～</a:t>
            </a:r>
            <a:r>
              <a:rPr lang="en-US" altLang="ja-JP" sz="1050" u="sng" dirty="0">
                <a:latin typeface="AR丸ゴシック体M" panose="020B0609010101010101" pitchFamily="49" charset="-128"/>
                <a:ea typeface="AR丸ゴシック体M" panose="020B0609010101010101"/>
              </a:rPr>
              <a:t>18</a:t>
            </a:r>
            <a:r>
              <a:rPr lang="ja-JP" altLang="en-US" sz="1050" u="sng" dirty="0">
                <a:latin typeface="AR丸ゴシック体M" panose="020B0609010101010101" pitchFamily="49" charset="-128"/>
                <a:ea typeface="AR丸ゴシック体M" panose="020B0609010101010101"/>
              </a:rPr>
              <a:t>：</a:t>
            </a:r>
            <a:r>
              <a:rPr lang="en-US" altLang="ja-JP" sz="1050" u="sng" dirty="0">
                <a:latin typeface="AR丸ゴシック体M" panose="020B0609010101010101" pitchFamily="49" charset="-128"/>
                <a:ea typeface="AR丸ゴシック体M" panose="020B0609010101010101"/>
              </a:rPr>
              <a:t>00</a:t>
            </a:r>
          </a:p>
          <a:p>
            <a:pPr marL="446088" indent="3317875" algn="r" fontAlgn="b"/>
            <a:r>
              <a:rPr lang="ja-JP" altLang="en-US" sz="1050" b="1" u="sng" dirty="0">
                <a:latin typeface="AR丸ゴシック体M" panose="020B0609010101010101" pitchFamily="49" charset="-128"/>
                <a:ea typeface="AR丸ゴシック体M" panose="020B0609010101010101"/>
              </a:rPr>
              <a:t>イベント予約</a:t>
            </a:r>
            <a:r>
              <a:rPr lang="ja-JP" altLang="en-US" sz="1050" u="sng" dirty="0">
                <a:latin typeface="AR丸ゴシック体M" panose="020B0609010101010101" pitchFamily="49" charset="-128"/>
                <a:ea typeface="AR丸ゴシック体M" panose="020B0609010101010101"/>
              </a:rPr>
              <a:t>：</a:t>
            </a:r>
            <a:r>
              <a:rPr lang="en-US" altLang="ja-JP" sz="1050" u="sng" dirty="0">
                <a:latin typeface="AR丸ゴシック体M" panose="020B0609010101010101" pitchFamily="49" charset="-128"/>
                <a:ea typeface="AR丸ゴシック体M" panose="020B0609010101010101"/>
              </a:rPr>
              <a:t>9</a:t>
            </a:r>
            <a:r>
              <a:rPr lang="ja-JP" altLang="en-US" sz="1050" u="sng" dirty="0">
                <a:latin typeface="AR丸ゴシック体M" panose="020B0609010101010101" pitchFamily="49" charset="-128"/>
                <a:ea typeface="AR丸ゴシック体M" panose="020B0609010101010101"/>
              </a:rPr>
              <a:t>：</a:t>
            </a:r>
            <a:r>
              <a:rPr lang="en-US" altLang="ja-JP" sz="1050" b="1" u="sng" dirty="0">
                <a:latin typeface="AR丸ゴシック体M" panose="020B0609010101010101" pitchFamily="49" charset="-128"/>
                <a:ea typeface="AR丸ゴシック体M" panose="020B0609010101010101"/>
              </a:rPr>
              <a:t>30</a:t>
            </a:r>
            <a:r>
              <a:rPr lang="ja-JP" altLang="en-US" sz="1050" u="sng" dirty="0">
                <a:latin typeface="AR丸ゴシック体M" panose="020B0609010101010101" pitchFamily="49" charset="-128"/>
                <a:ea typeface="AR丸ゴシック体M" panose="020B0609010101010101"/>
              </a:rPr>
              <a:t>～</a:t>
            </a:r>
            <a:r>
              <a:rPr lang="en-US" altLang="ja-JP" sz="1050" u="sng" dirty="0">
                <a:latin typeface="AR丸ゴシック体M" panose="020B0609010101010101" pitchFamily="49" charset="-128"/>
                <a:ea typeface="AR丸ゴシック体M" panose="020B0609010101010101"/>
              </a:rPr>
              <a:t>18</a:t>
            </a:r>
            <a:r>
              <a:rPr lang="ja-JP" altLang="en-US" sz="1050" u="sng" dirty="0">
                <a:latin typeface="AR丸ゴシック体M" panose="020B0609010101010101" pitchFamily="49" charset="-128"/>
                <a:ea typeface="AR丸ゴシック体M" panose="020B0609010101010101"/>
              </a:rPr>
              <a:t>：</a:t>
            </a:r>
            <a:r>
              <a:rPr lang="en-US" altLang="ja-JP" sz="1050" u="sng" dirty="0">
                <a:latin typeface="AR丸ゴシック体M" panose="020B0609010101010101" pitchFamily="49" charset="-128"/>
                <a:ea typeface="AR丸ゴシック体M" panose="020B0609010101010101"/>
              </a:rPr>
              <a:t>00</a:t>
            </a:r>
          </a:p>
          <a:p>
            <a:pPr algn="ctr"/>
            <a:endParaRPr kumimoji="1" lang="ja-JP" altLang="en-US" dirty="0"/>
          </a:p>
        </p:txBody>
      </p:sp>
      <p:sp>
        <p:nvSpPr>
          <p:cNvPr id="9" name="テキスト ボックス 10"/>
          <p:cNvSpPr txBox="1"/>
          <p:nvPr/>
        </p:nvSpPr>
        <p:spPr bwMode="hidden">
          <a:xfrm>
            <a:off x="420659" y="1210142"/>
            <a:ext cx="2838217" cy="266700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3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リトルビーンズ </a:t>
            </a:r>
            <a:r>
              <a:rPr lang="ja-JP" altLang="en-US" sz="13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</a:t>
            </a:r>
            <a:r>
              <a:rPr kumimoji="1" lang="en-US" altLang="ja-JP" sz="13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by </a:t>
            </a:r>
            <a:r>
              <a:rPr kumimoji="1" lang="ja-JP" altLang="en-US" sz="13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あそび</a:t>
            </a:r>
            <a:r>
              <a:rPr lang="ja-JP" altLang="en-US" sz="13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場ママ</a:t>
            </a:r>
            <a:endParaRPr kumimoji="1" lang="en-US" altLang="ja-JP" sz="13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endParaRPr kumimoji="1" lang="ja-JP" altLang="en-US" sz="12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093" y="371535"/>
            <a:ext cx="716816" cy="371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332888" y="614113"/>
            <a:ext cx="2894463" cy="522229"/>
          </a:xfrm>
          <a:prstGeom prst="rect">
            <a:avLst/>
          </a:prstGeom>
          <a:noFill/>
        </p:spPr>
        <p:txBody>
          <a:bodyPr wrap="none" lIns="91440" tIns="45720" rIns="91440" bIns="4572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40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Papyrus" panose="03070502060502030205" pitchFamily="66" charset="0"/>
              </a:rPr>
              <a:t>Little</a:t>
            </a:r>
            <a:r>
              <a:rPr lang="en-US" altLang="ja-JP" sz="4000" b="1" cap="none" spc="0" baseline="0" dirty="0">
                <a:ln w="17780" cmpd="sng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Papyrus" panose="03070502060502030205" pitchFamily="66" charset="0"/>
              </a:rPr>
              <a:t> Beans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latin typeface="Papyrus" panose="03070502060502030205" pitchFamily="66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62317" y="386456"/>
            <a:ext cx="264439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3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子育て通信　</a:t>
            </a:r>
            <a:r>
              <a:rPr lang="en-US" altLang="ja-JP" sz="13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(</a:t>
            </a:r>
            <a:r>
              <a:rPr lang="ja-JP" altLang="en-US" sz="13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第</a:t>
            </a:r>
            <a:r>
              <a:rPr lang="en-US" altLang="ja-JP" sz="13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254</a:t>
            </a:r>
            <a:r>
              <a:rPr lang="ja-JP" altLang="en-US" sz="13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）</a:t>
            </a:r>
            <a:endParaRPr lang="en-US" altLang="ja-JP" sz="13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227351" y="422471"/>
            <a:ext cx="3320268" cy="4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"/>
            <a:r>
              <a:rPr lang="ja-JP" altLang="en-US" sz="95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名古屋市地域子育て支援拠点 </a:t>
            </a:r>
            <a:r>
              <a:rPr lang="ja-JP" altLang="en-US" sz="11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さくらあそび場</a:t>
            </a:r>
            <a:r>
              <a:rPr lang="ja-JP" altLang="ja-JP" sz="11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内</a:t>
            </a:r>
            <a:endParaRPr lang="en-US" altLang="ja-JP" sz="1100" dirty="0"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  <a:p>
            <a:pPr algn="r" fontAlgn="b"/>
            <a:r>
              <a:rPr lang="zh-CN" altLang="ja-JP" sz="95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南区呼続４</a:t>
            </a:r>
            <a:r>
              <a:rPr lang="en-US" altLang="zh-CN" sz="950" dirty="0">
                <a:latin typeface="HGPｺﾞｼｯｸM" panose="020B0600000000000000" pitchFamily="50" charset="-128"/>
                <a:ea typeface="AR丸ゴシック体M" panose="020B0609010101010101"/>
              </a:rPr>
              <a:t>-</a:t>
            </a:r>
            <a:r>
              <a:rPr lang="zh-CN" altLang="ja-JP" sz="95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２６</a:t>
            </a:r>
            <a:r>
              <a:rPr lang="en-US" altLang="zh-CN" sz="950" dirty="0">
                <a:latin typeface="HGPｺﾞｼｯｸM" panose="020B0600000000000000" pitchFamily="50" charset="-128"/>
                <a:ea typeface="AR丸ゴシック体M" panose="020B0609010101010101"/>
              </a:rPr>
              <a:t>-</a:t>
            </a:r>
            <a:r>
              <a:rPr lang="zh-CN" altLang="ja-JP" sz="95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３７　　</a:t>
            </a:r>
            <a:endParaRPr lang="en-US" altLang="ja-JP" sz="950" dirty="0">
              <a:latin typeface="AR丸ゴシック体M" panose="020B0609010101010101" pitchFamily="49" charset="-128"/>
              <a:ea typeface="AR丸ゴシック体M" panose="020B0609010101010101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5462884" y="235980"/>
            <a:ext cx="10919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R6,3.20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発行</a:t>
            </a:r>
          </a:p>
        </p:txBody>
      </p:sp>
      <p:sp>
        <p:nvSpPr>
          <p:cNvPr id="53" name="正方形/長方形 52"/>
          <p:cNvSpPr/>
          <p:nvPr/>
        </p:nvSpPr>
        <p:spPr>
          <a:xfrm>
            <a:off x="656220" y="1376846"/>
            <a:ext cx="2143536" cy="2385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ja-JP" sz="950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http://syoutokukai.or.jp/sakura/</a:t>
            </a:r>
            <a:endParaRPr lang="ja-JP" altLang="en-US" sz="950" dirty="0">
              <a:solidFill>
                <a:prstClr val="black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1" name="Rectangle 1">
            <a:extLst>
              <a:ext uri="{FF2B5EF4-FFF2-40B4-BE49-F238E27FC236}">
                <a16:creationId xmlns:a16="http://schemas.microsoft.com/office/drawing/2014/main" id="{6B9252E6-467E-47DB-A3D7-A0A7851BE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1">
            <a:extLst>
              <a:ext uri="{FF2B5EF4-FFF2-40B4-BE49-F238E27FC236}">
                <a16:creationId xmlns:a16="http://schemas.microsoft.com/office/drawing/2014/main" id="{4D0723E3-9ABF-43DE-978D-9F8D6FF80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45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ja-JP" altLang="ja-JP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ja-JP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" name="四角形: 角を丸くする 77">
            <a:extLst>
              <a:ext uri="{FF2B5EF4-FFF2-40B4-BE49-F238E27FC236}">
                <a16:creationId xmlns:a16="http://schemas.microsoft.com/office/drawing/2014/main" id="{28C7E49E-BAEB-47A4-899E-62DB674EB1B2}"/>
              </a:ext>
            </a:extLst>
          </p:cNvPr>
          <p:cNvSpPr/>
          <p:nvPr/>
        </p:nvSpPr>
        <p:spPr>
          <a:xfrm>
            <a:off x="96942" y="3836963"/>
            <a:ext cx="4900783" cy="1107761"/>
          </a:xfrm>
          <a:prstGeom prst="roundRec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357188" algn="ctr"/>
            <a:r>
              <a:rPr lang="ja-JP" altLang="en-US" sz="1050" b="1" u="sng" dirty="0">
                <a:solidFill>
                  <a:srgbClr val="000000"/>
                </a:solidFill>
                <a:highlight>
                  <a:srgbClr val="EEE7F2"/>
                </a:highligh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＼</a:t>
            </a:r>
            <a:r>
              <a:rPr lang="ja-JP" altLang="en-US" sz="1050" u="sng" dirty="0">
                <a:solidFill>
                  <a:srgbClr val="000000"/>
                </a:solidFill>
                <a:highlight>
                  <a:srgbClr val="EEE7F2"/>
                </a:highligh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今年度より</a:t>
            </a:r>
            <a:r>
              <a:rPr lang="ja-JP" altLang="en-US" sz="1050" b="1" u="sng" dirty="0">
                <a:solidFill>
                  <a:srgbClr val="000000"/>
                </a:solidFill>
                <a:highlight>
                  <a:srgbClr val="EEE7F2"/>
                </a:highligh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第</a:t>
            </a:r>
            <a:r>
              <a:rPr lang="en-US" altLang="ja-JP" sz="1050" b="1" u="sng" dirty="0">
                <a:solidFill>
                  <a:srgbClr val="000000"/>
                </a:solidFill>
                <a:highlight>
                  <a:srgbClr val="EEE7F2"/>
                </a:highligh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</a:t>
            </a:r>
            <a:r>
              <a:rPr lang="ja-JP" altLang="en-US" sz="1050" b="1" u="sng" dirty="0">
                <a:solidFill>
                  <a:srgbClr val="000000"/>
                </a:solidFill>
                <a:highlight>
                  <a:srgbClr val="EEE7F2"/>
                </a:highligh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月曜日</a:t>
            </a:r>
            <a:r>
              <a:rPr lang="ja-JP" altLang="en-US" sz="1050" u="sng" dirty="0">
                <a:solidFill>
                  <a:srgbClr val="000000"/>
                </a:solidFill>
                <a:highlight>
                  <a:srgbClr val="EEE7F2"/>
                </a:highligh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になりました。</a:t>
            </a:r>
            <a:r>
              <a:rPr lang="ja-JP" altLang="en-US" sz="1050" b="1" u="sng" dirty="0">
                <a:solidFill>
                  <a:srgbClr val="000000"/>
                </a:solidFill>
                <a:highlight>
                  <a:srgbClr val="EEE7F2"/>
                </a:highligh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／</a:t>
            </a:r>
            <a:endParaRPr lang="en-US" altLang="ja-JP" sz="1050" b="1" i="0" dirty="0">
              <a:solidFill>
                <a:srgbClr val="000000"/>
              </a:solidFill>
              <a:effectLst/>
              <a:highlight>
                <a:srgbClr val="EEE7F2"/>
              </a:highlight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indent="357188" algn="ctr"/>
            <a:r>
              <a:rPr lang="ja-JP" altLang="en-US" sz="1400" b="1" i="0" dirty="0">
                <a:solidFill>
                  <a:srgbClr val="000000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子育て相談</a:t>
            </a:r>
            <a:r>
              <a:rPr lang="ja-JP" altLang="en-US" sz="1100" b="1" i="0" dirty="0">
                <a:solidFill>
                  <a:srgbClr val="000000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（毎月第</a:t>
            </a:r>
            <a:r>
              <a:rPr lang="en-US" altLang="ja-JP" sz="1100" b="1" dirty="0">
                <a:solidFill>
                  <a:srgbClr val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3</a:t>
            </a:r>
            <a:r>
              <a:rPr lang="ja-JP" altLang="en-US" sz="1100" b="1" i="0" dirty="0">
                <a:solidFill>
                  <a:srgbClr val="000000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月曜日）</a:t>
            </a:r>
            <a:endParaRPr lang="en-US" altLang="ja-JP" sz="1100" b="1" i="0" dirty="0">
              <a:solidFill>
                <a:srgbClr val="000000"/>
              </a:solidFill>
              <a:effectLst/>
              <a:highlight>
                <a:srgbClr val="FFFF00"/>
              </a:highligh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indent="623888"/>
            <a:r>
              <a:rPr lang="ja-JP" altLang="en-US" sz="1050" b="0" i="0" dirty="0">
                <a:solidFill>
                  <a:srgbClr val="000000"/>
                </a:solidFill>
                <a:effectLst/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内　容：心理士に子育ての</a:t>
            </a:r>
            <a:r>
              <a:rPr lang="ja-JP" altLang="en-US" sz="1050" dirty="0">
                <a:solidFill>
                  <a:srgbClr val="0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悩みなどを</a:t>
            </a:r>
            <a:r>
              <a:rPr lang="ja-JP" altLang="en-US" sz="1050" b="0" i="0" dirty="0">
                <a:solidFill>
                  <a:srgbClr val="000000"/>
                </a:solidFill>
                <a:effectLst/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相談することができます</a:t>
            </a:r>
            <a:r>
              <a:rPr lang="ja-JP" altLang="en-US" sz="1050" dirty="0">
                <a:solidFill>
                  <a:srgbClr val="0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。</a:t>
            </a:r>
            <a:endParaRPr lang="en-US" altLang="ja-JP" sz="1050" dirty="0">
              <a:solidFill>
                <a:srgbClr val="00000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indent="623888"/>
            <a:r>
              <a:rPr lang="ja-JP" altLang="en-US" sz="1050" dirty="0">
                <a:solidFill>
                  <a:srgbClr val="0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お気軽にご利用ください。</a:t>
            </a:r>
            <a:endParaRPr lang="en-US" altLang="ja-JP" sz="1050" dirty="0">
              <a:solidFill>
                <a:srgbClr val="00000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indent="623888"/>
            <a:r>
              <a:rPr lang="ja-JP" altLang="en-US" sz="1050" b="0" i="0" dirty="0">
                <a:solidFill>
                  <a:srgbClr val="000000"/>
                </a:solidFill>
                <a:effectLst/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相談時間：１</a:t>
            </a:r>
            <a:r>
              <a:rPr lang="en-US" altLang="ja-JP" sz="1050" b="0" i="0" dirty="0">
                <a:solidFill>
                  <a:srgbClr val="000000"/>
                </a:solidFill>
                <a:effectLst/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0</a:t>
            </a:r>
            <a:r>
              <a:rPr lang="ja-JP" altLang="en-US" sz="1050" dirty="0">
                <a:solidFill>
                  <a:srgbClr val="0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：</a:t>
            </a:r>
            <a:r>
              <a:rPr lang="en-US" altLang="ja-JP" sz="1050" dirty="0">
                <a:solidFill>
                  <a:srgbClr val="0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00</a:t>
            </a:r>
            <a:r>
              <a:rPr lang="ja-JP" altLang="en-US" sz="1050" b="0" i="0" dirty="0">
                <a:solidFill>
                  <a:srgbClr val="000000"/>
                </a:solidFill>
                <a:effectLst/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～</a:t>
            </a:r>
            <a:r>
              <a:rPr lang="en-US" altLang="ja-JP" sz="1050" b="0" i="0" dirty="0">
                <a:solidFill>
                  <a:srgbClr val="000000"/>
                </a:solidFill>
                <a:effectLst/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11</a:t>
            </a:r>
            <a:r>
              <a:rPr lang="ja-JP" altLang="en-US" sz="1050" b="0" i="0" dirty="0">
                <a:solidFill>
                  <a:srgbClr val="000000"/>
                </a:solidFill>
                <a:effectLst/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：</a:t>
            </a:r>
            <a:r>
              <a:rPr lang="en-US" altLang="ja-JP" sz="1050" b="0" i="0" dirty="0">
                <a:solidFill>
                  <a:srgbClr val="000000"/>
                </a:solidFill>
                <a:effectLst/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30</a:t>
            </a:r>
            <a:r>
              <a:rPr lang="ja-JP" altLang="en-US" sz="1050" b="0" i="0" dirty="0">
                <a:solidFill>
                  <a:srgbClr val="000000"/>
                </a:solidFill>
                <a:effectLst/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（１組３０分</a:t>
            </a:r>
            <a:r>
              <a:rPr lang="ja-JP" altLang="en-US" sz="1050" dirty="0">
                <a:solidFill>
                  <a:srgbClr val="0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程度</a:t>
            </a:r>
            <a:r>
              <a:rPr lang="ja-JP" altLang="en-US" sz="1050" b="0" i="0" dirty="0">
                <a:solidFill>
                  <a:srgbClr val="000000"/>
                </a:solidFill>
                <a:effectLst/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lang="en-US" altLang="ja-JP" sz="1050" b="0" i="0" dirty="0">
              <a:solidFill>
                <a:srgbClr val="000000"/>
              </a:solidFill>
              <a:effectLst/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indent="623888"/>
            <a:r>
              <a:rPr lang="ja-JP" altLang="en-US" sz="1050" b="0" i="0" u="sng" dirty="0">
                <a:solidFill>
                  <a:srgbClr val="000000"/>
                </a:solidFill>
                <a:effectLst/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申　込</a:t>
            </a:r>
            <a:r>
              <a:rPr lang="ja-JP" altLang="en-US" sz="1050" u="sng" dirty="0">
                <a:solidFill>
                  <a:srgbClr val="0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：</a:t>
            </a:r>
            <a:r>
              <a:rPr lang="ja-JP" altLang="en-US" sz="1050" b="0" i="0" u="sng" dirty="0">
                <a:solidFill>
                  <a:srgbClr val="000000"/>
                </a:solidFill>
                <a:effectLst/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当日スタッフまで</a:t>
            </a:r>
            <a:r>
              <a:rPr lang="ja-JP" altLang="en-US" sz="1050" u="sng" dirty="0">
                <a:solidFill>
                  <a:srgbClr val="0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お問い合せください</a:t>
            </a:r>
            <a:r>
              <a:rPr lang="ja-JP" altLang="en-US" sz="1050" b="0" i="0" u="sng" dirty="0">
                <a:solidFill>
                  <a:srgbClr val="000000"/>
                </a:solidFill>
                <a:effectLst/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。事前予約も可能です。</a:t>
            </a:r>
            <a:endParaRPr kumimoji="1" lang="en-US" altLang="ja-JP" sz="1050" b="1" u="sng" dirty="0">
              <a:solidFill>
                <a:srgbClr val="00000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35" name="動作設定ボタン: 空白 3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7046DBA-DDF4-7796-4C73-6E3C7B12FDD8}"/>
              </a:ext>
            </a:extLst>
          </p:cNvPr>
          <p:cNvSpPr/>
          <p:nvPr/>
        </p:nvSpPr>
        <p:spPr>
          <a:xfrm>
            <a:off x="5026723" y="8183948"/>
            <a:ext cx="1964288" cy="753468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さくらあそび場の様子や、イベント・</a:t>
            </a:r>
            <a:endParaRPr lang="en-US" altLang="ja-JP" sz="1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講座の情報を配信していきます♪</a:t>
            </a:r>
            <a:endParaRPr lang="en-US" altLang="ja-JP" sz="1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是非フォローしてくださいね。</a:t>
            </a:r>
          </a:p>
        </p:txBody>
      </p:sp>
      <p:pic>
        <p:nvPicPr>
          <p:cNvPr id="62" name="図 61">
            <a:extLst>
              <a:ext uri="{FF2B5EF4-FFF2-40B4-BE49-F238E27FC236}">
                <a16:creationId xmlns:a16="http://schemas.microsoft.com/office/drawing/2014/main" id="{0B939BB7-1D4F-3E5E-915F-AD94FE30B4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337" y="9688966"/>
            <a:ext cx="1569447" cy="301869"/>
          </a:xfrm>
          <a:prstGeom prst="rect">
            <a:avLst/>
          </a:prstGeom>
        </p:spPr>
      </p:pic>
      <p:pic>
        <p:nvPicPr>
          <p:cNvPr id="66" name="図 65">
            <a:extLst>
              <a:ext uri="{FF2B5EF4-FFF2-40B4-BE49-F238E27FC236}">
                <a16:creationId xmlns:a16="http://schemas.microsoft.com/office/drawing/2014/main" id="{D8D638E4-FC9F-0F05-A406-B02AC3821D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337" y="9104205"/>
            <a:ext cx="1534548" cy="301869"/>
          </a:xfrm>
          <a:prstGeom prst="rect">
            <a:avLst/>
          </a:prstGeom>
        </p:spPr>
      </p:pic>
      <p:sp>
        <p:nvSpPr>
          <p:cNvPr id="124" name="テキスト ボックス 10"/>
          <p:cNvSpPr txBox="1"/>
          <p:nvPr/>
        </p:nvSpPr>
        <p:spPr bwMode="hidden">
          <a:xfrm>
            <a:off x="5096041" y="9255140"/>
            <a:ext cx="1692038" cy="553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000" b="1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この事業は、</a:t>
            </a:r>
            <a:r>
              <a:rPr lang="ja-JP" altLang="en-US" sz="1000" b="1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社会福祉法人　昭徳会が名古屋市の委託を</a:t>
            </a:r>
            <a:endParaRPr lang="en-US" altLang="ja-JP" sz="10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b="1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受けて行っている事業です。</a:t>
            </a:r>
          </a:p>
        </p:txBody>
      </p:sp>
      <p:sp>
        <p:nvSpPr>
          <p:cNvPr id="46" name="四角形: 角を丸くする 45">
            <a:extLst>
              <a:ext uri="{FF2B5EF4-FFF2-40B4-BE49-F238E27FC236}">
                <a16:creationId xmlns:a16="http://schemas.microsoft.com/office/drawing/2014/main" id="{A4F1F459-3783-A64E-559A-4A0F8AEEBE2D}"/>
              </a:ext>
            </a:extLst>
          </p:cNvPr>
          <p:cNvSpPr/>
          <p:nvPr/>
        </p:nvSpPr>
        <p:spPr>
          <a:xfrm>
            <a:off x="82816" y="6607635"/>
            <a:ext cx="4899770" cy="993592"/>
          </a:xfrm>
          <a:prstGeom prst="roundRec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79388" indent="269875" algn="ctr"/>
            <a:r>
              <a:rPr lang="ja-JP" altLang="en-US" sz="1400" b="1" i="0" dirty="0">
                <a:solidFill>
                  <a:srgbClr val="000000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おもちゃ図書館　</a:t>
            </a:r>
            <a:endParaRPr lang="en-US" altLang="ja-JP" sz="1400" b="1" i="0" dirty="0">
              <a:solidFill>
                <a:srgbClr val="000000"/>
              </a:solidFill>
              <a:effectLst/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179388" indent="269875" algn="ctr"/>
            <a:r>
              <a:rPr lang="en-US" altLang="ja-JP" sz="1400" b="1" i="0" dirty="0">
                <a:solidFill>
                  <a:srgbClr val="000000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『</a:t>
            </a:r>
            <a:r>
              <a:rPr lang="ja-JP" altLang="en-US" sz="1400" b="1" i="0" dirty="0">
                <a:solidFill>
                  <a:srgbClr val="000000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ぴーターパン</a:t>
            </a:r>
            <a:r>
              <a:rPr lang="en-US" altLang="ja-JP" sz="1400" b="1" i="0" dirty="0">
                <a:solidFill>
                  <a:srgbClr val="000000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』</a:t>
            </a:r>
            <a:r>
              <a:rPr lang="ja-JP" altLang="en-US" sz="1200" b="1" i="0" dirty="0">
                <a:solidFill>
                  <a:srgbClr val="000000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（毎月第</a:t>
            </a:r>
            <a:r>
              <a:rPr lang="en-US" altLang="ja-JP" sz="1200" b="1" i="0" dirty="0">
                <a:solidFill>
                  <a:srgbClr val="000000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4</a:t>
            </a:r>
            <a:r>
              <a:rPr lang="ja-JP" altLang="en-US" sz="1200" b="1" i="0" dirty="0">
                <a:solidFill>
                  <a:srgbClr val="000000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水曜日）</a:t>
            </a:r>
            <a:endParaRPr lang="en-US" altLang="ja-JP" sz="1200" b="1" dirty="0">
              <a:solidFill>
                <a:srgbClr val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179388" indent="269875" algn="ctr"/>
            <a:r>
              <a:rPr lang="ja-JP" altLang="en-US" sz="1050" b="0" i="0" dirty="0">
                <a:solidFill>
                  <a:srgbClr val="000000"/>
                </a:solidFill>
                <a:effectLst/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時　間：</a:t>
            </a:r>
            <a:r>
              <a:rPr lang="en-US" altLang="ja-JP" sz="1050" dirty="0">
                <a:solidFill>
                  <a:srgbClr val="0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9</a:t>
            </a:r>
            <a:r>
              <a:rPr lang="ja-JP" altLang="en-US" sz="1050" b="0" i="0" dirty="0">
                <a:solidFill>
                  <a:srgbClr val="000000"/>
                </a:solidFill>
                <a:effectLst/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：</a:t>
            </a:r>
            <a:r>
              <a:rPr lang="en-US" altLang="ja-JP" sz="1050" b="0" i="0" dirty="0">
                <a:solidFill>
                  <a:srgbClr val="000000"/>
                </a:solidFill>
                <a:effectLst/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00</a:t>
            </a:r>
            <a:r>
              <a:rPr lang="ja-JP" altLang="en-US" sz="1050" b="0" i="0" dirty="0">
                <a:solidFill>
                  <a:srgbClr val="000000"/>
                </a:solidFill>
                <a:effectLst/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～</a:t>
            </a:r>
            <a:r>
              <a:rPr lang="en-US" altLang="ja-JP" sz="1050" dirty="0">
                <a:solidFill>
                  <a:srgbClr val="0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12:00</a:t>
            </a:r>
            <a:r>
              <a:rPr lang="ja-JP" altLang="en-US" sz="1050" dirty="0">
                <a:solidFill>
                  <a:srgbClr val="0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（貸出は</a:t>
            </a:r>
            <a:r>
              <a:rPr lang="en-US" altLang="ja-JP" sz="1050" dirty="0">
                <a:solidFill>
                  <a:srgbClr val="0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10</a:t>
            </a:r>
            <a:r>
              <a:rPr lang="ja-JP" altLang="en-US" sz="1050" dirty="0">
                <a:solidFill>
                  <a:srgbClr val="0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：</a:t>
            </a:r>
            <a:r>
              <a:rPr lang="en-US" altLang="ja-JP" sz="1050" dirty="0">
                <a:solidFill>
                  <a:srgbClr val="0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00</a:t>
            </a:r>
            <a:r>
              <a:rPr lang="ja-JP" altLang="en-US" sz="1050" dirty="0">
                <a:solidFill>
                  <a:srgbClr val="0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～）</a:t>
            </a:r>
            <a:endParaRPr lang="en-US" altLang="ja-JP" sz="1050" dirty="0">
              <a:solidFill>
                <a:srgbClr val="00000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indent="92075"/>
            <a:r>
              <a:rPr lang="ja-JP" altLang="en-US" sz="1050" b="0" i="0" dirty="0">
                <a:solidFill>
                  <a:srgbClr val="000000"/>
                </a:solidFill>
                <a:effectLst/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貸し出しおもちゃを行っているボランティア団体です。気に入ったおもちゃを１か月間</a:t>
            </a:r>
            <a:endParaRPr lang="en-US" altLang="ja-JP" sz="1050" b="0" i="0" dirty="0">
              <a:solidFill>
                <a:srgbClr val="000000"/>
              </a:solidFill>
              <a:effectLst/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indent="92075"/>
            <a:r>
              <a:rPr lang="ja-JP" altLang="en-US" sz="1050" b="0" i="0" dirty="0">
                <a:solidFill>
                  <a:srgbClr val="000000"/>
                </a:solidFill>
                <a:effectLst/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借りることができ、ご自宅でゆっくり遊ぶことができます。</a:t>
            </a:r>
            <a:endParaRPr lang="en-US" altLang="ja-JP" sz="1050" b="0" i="0" dirty="0">
              <a:solidFill>
                <a:srgbClr val="000000"/>
              </a:solidFill>
              <a:effectLst/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49" name="図 48">
            <a:extLst>
              <a:ext uri="{FF2B5EF4-FFF2-40B4-BE49-F238E27FC236}">
                <a16:creationId xmlns:a16="http://schemas.microsoft.com/office/drawing/2014/main" id="{03F3870D-92B4-AC6F-23D9-530B1FAF72A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134" y="6633403"/>
            <a:ext cx="610497" cy="548576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EDE6712-7ABD-72CA-83D1-0BF9BB18C6D9}"/>
              </a:ext>
            </a:extLst>
          </p:cNvPr>
          <p:cNvSpPr txBox="1"/>
          <p:nvPr/>
        </p:nvSpPr>
        <p:spPr>
          <a:xfrm>
            <a:off x="1367887" y="2356787"/>
            <a:ext cx="2326834" cy="307777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－今月のさくらあそび場－</a:t>
            </a: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4937EF0D-4889-94E5-E372-2DB44D57A46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286" y="4232857"/>
            <a:ext cx="631270" cy="473915"/>
          </a:xfrm>
          <a:prstGeom prst="rect">
            <a:avLst/>
          </a:prstGeom>
        </p:spPr>
      </p:pic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9D2D0EA9-86E5-226A-1847-4AE7D894C86D}"/>
              </a:ext>
            </a:extLst>
          </p:cNvPr>
          <p:cNvSpPr txBox="1"/>
          <p:nvPr/>
        </p:nvSpPr>
        <p:spPr>
          <a:xfrm>
            <a:off x="59934" y="2669229"/>
            <a:ext cx="4709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★マークのイベントは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予約専用電話</a:t>
            </a:r>
            <a:r>
              <a:rPr lang="ja-JP" altLang="en-US" sz="10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10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080-7182-5983</a:t>
            </a:r>
            <a:r>
              <a:rPr lang="ja-JP" altLang="en-US" sz="10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か来所時の予約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が必要です</a:t>
            </a:r>
            <a:r>
              <a:rPr lang="ja-JP" altLang="en-US" sz="1050" dirty="0"/>
              <a:t>。</a:t>
            </a:r>
            <a:endParaRPr kumimoji="1" lang="ja-JP" altLang="en-US" sz="1050" dirty="0"/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AAE6C5BA-52BF-09D8-373C-E433A190F04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grayscl/>
          </a:blip>
          <a:srcRect r="85227"/>
          <a:stretch/>
        </p:blipFill>
        <p:spPr>
          <a:xfrm>
            <a:off x="472517" y="5766620"/>
            <a:ext cx="367406" cy="403684"/>
          </a:xfrm>
          <a:prstGeom prst="rect">
            <a:avLst/>
          </a:prstGeom>
        </p:spPr>
      </p:pic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EDAE01FB-7927-ED17-32E7-7C4ED4A7F907}"/>
              </a:ext>
            </a:extLst>
          </p:cNvPr>
          <p:cNvGrpSpPr/>
          <p:nvPr/>
        </p:nvGrpSpPr>
        <p:grpSpPr>
          <a:xfrm>
            <a:off x="5023224" y="3179704"/>
            <a:ext cx="1806512" cy="3174950"/>
            <a:chOff x="5020561" y="2404495"/>
            <a:chExt cx="1806512" cy="3280971"/>
          </a:xfrm>
        </p:grpSpPr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53A701AC-7690-58F0-59E4-848CA60B32C2}"/>
                </a:ext>
              </a:extLst>
            </p:cNvPr>
            <p:cNvSpPr txBox="1"/>
            <p:nvPr/>
          </p:nvSpPr>
          <p:spPr>
            <a:xfrm>
              <a:off x="5020561" y="2404495"/>
              <a:ext cx="1806512" cy="3280971"/>
            </a:xfrm>
            <a:prstGeom prst="roundRect">
              <a:avLst/>
            </a:prstGeom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ja-JP" sz="1050" b="1" dirty="0">
                  <a:highlight>
                    <a:srgbClr val="EDEDED"/>
                  </a:highlight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 9</a:t>
              </a:r>
              <a:r>
                <a:rPr lang="ja-JP" altLang="en-US" sz="1050" b="1" dirty="0">
                  <a:highlight>
                    <a:srgbClr val="EDEDED"/>
                  </a:highlight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：</a:t>
              </a:r>
              <a:r>
                <a:rPr lang="en-US" altLang="ja-JP" sz="1050" b="1" dirty="0">
                  <a:highlight>
                    <a:srgbClr val="EDEDED"/>
                  </a:highlight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00</a:t>
              </a:r>
              <a:r>
                <a:rPr lang="ja-JP" altLang="en-US" sz="1050" b="1" dirty="0">
                  <a:highlight>
                    <a:srgbClr val="EDEDED"/>
                  </a:highlight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～　</a:t>
              </a:r>
              <a:r>
                <a:rPr lang="ja-JP" altLang="en-US" sz="1050" b="1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あそび場　開始</a:t>
              </a:r>
              <a:endParaRPr lang="en-US" altLang="ja-JP" sz="1050" b="1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endParaRPr lang="en-US" altLang="ja-JP" sz="1050" b="1" u="sng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r>
                <a:rPr lang="en-US" altLang="ja-JP" sz="1050" b="1" dirty="0">
                  <a:highlight>
                    <a:srgbClr val="EDEDED"/>
                  </a:highlight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11</a:t>
              </a:r>
              <a:r>
                <a:rPr lang="ja-JP" altLang="en-US" sz="1050" b="1" dirty="0">
                  <a:highlight>
                    <a:srgbClr val="EDEDED"/>
                  </a:highlight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：</a:t>
              </a:r>
              <a:r>
                <a:rPr lang="en-US" altLang="ja-JP" sz="1050" b="1" dirty="0">
                  <a:highlight>
                    <a:srgbClr val="EDEDED"/>
                  </a:highlight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45</a:t>
              </a:r>
              <a:r>
                <a:rPr lang="ja-JP" altLang="en-US" sz="1050" b="1" dirty="0">
                  <a:highlight>
                    <a:srgbClr val="EDEDED"/>
                  </a:highlight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頃 </a:t>
              </a:r>
              <a:r>
                <a:rPr lang="ja-JP" altLang="en-US" sz="1050" b="1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お片付け</a:t>
              </a:r>
              <a:endParaRPr lang="en-US" altLang="ja-JP" sz="1050" b="1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indent="533400"/>
              <a:r>
                <a:rPr lang="ja-JP" altLang="en-US" sz="1050" b="1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手遊び・歌</a:t>
              </a:r>
              <a:endParaRPr lang="en-US" altLang="ja-JP" sz="1050" b="1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indent="533400"/>
              <a:endParaRPr lang="en-US" altLang="ja-JP" sz="1050" b="1" u="sng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marL="446088" indent="-446088"/>
              <a:r>
                <a:rPr lang="en-US" altLang="ja-JP" sz="1050" b="1" u="sng" dirty="0">
                  <a:highlight>
                    <a:srgbClr val="EDEDED"/>
                  </a:highlight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【</a:t>
              </a:r>
              <a:r>
                <a:rPr lang="ja-JP" altLang="en-US" sz="1050" b="1" u="sng" dirty="0">
                  <a:highlight>
                    <a:srgbClr val="EDEDED"/>
                  </a:highlight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和室</a:t>
              </a:r>
              <a:r>
                <a:rPr lang="en-US" altLang="ja-JP" sz="1050" b="1" u="sng" dirty="0">
                  <a:highlight>
                    <a:srgbClr val="EDEDED"/>
                  </a:highlight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】12</a:t>
              </a:r>
              <a:r>
                <a:rPr lang="ja-JP" altLang="en-US" sz="1050" b="1" u="sng" dirty="0">
                  <a:highlight>
                    <a:srgbClr val="EDEDED"/>
                  </a:highlight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：</a:t>
              </a:r>
              <a:r>
                <a:rPr lang="en-US" altLang="ja-JP" sz="1050" b="1" u="sng" dirty="0">
                  <a:highlight>
                    <a:srgbClr val="EDEDED"/>
                  </a:highlight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00</a:t>
              </a:r>
              <a:r>
                <a:rPr lang="ja-JP" altLang="en-US" sz="1050" b="1" u="sng" dirty="0">
                  <a:highlight>
                    <a:srgbClr val="EDEDED"/>
                  </a:highlight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～</a:t>
              </a:r>
              <a:r>
                <a:rPr lang="en-US" altLang="ja-JP" sz="1050" b="1" u="sng" dirty="0">
                  <a:highlight>
                    <a:srgbClr val="EDEDED"/>
                  </a:highlight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12</a:t>
              </a:r>
              <a:r>
                <a:rPr lang="ja-JP" altLang="en-US" sz="1050" b="1" u="sng" dirty="0">
                  <a:highlight>
                    <a:srgbClr val="EDEDED"/>
                  </a:highlight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：</a:t>
              </a:r>
              <a:r>
                <a:rPr lang="en-US" altLang="ja-JP" sz="1050" b="1" u="sng" dirty="0">
                  <a:highlight>
                    <a:srgbClr val="EDEDED"/>
                  </a:highlight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50</a:t>
              </a:r>
              <a:r>
                <a:rPr lang="ja-JP" altLang="en-US" sz="1050" b="1" u="sng" dirty="0">
                  <a:highlight>
                    <a:srgbClr val="EDEDED"/>
                  </a:highlight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　</a:t>
              </a:r>
              <a:r>
                <a:rPr lang="ja-JP" altLang="en-US" sz="1050" b="1" u="sng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昼食で利用可能</a:t>
              </a:r>
              <a:endParaRPr lang="en-US" altLang="ja-JP" sz="1050" b="1" u="sng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marL="446088" indent="-446088"/>
              <a:endParaRPr lang="en-US" altLang="ja-JP" sz="1050" b="1" u="sng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marL="446088" indent="-446088"/>
              <a:endParaRPr lang="en-US" altLang="ja-JP" sz="1050" b="1" u="sng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marL="446088" indent="-446088"/>
              <a:endParaRPr lang="en-US" altLang="ja-JP" sz="1050" b="1" u="sng" dirty="0">
                <a:highlight>
                  <a:srgbClr val="EDEDED"/>
                </a:highlight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marL="446088" indent="-446088"/>
              <a:r>
                <a:rPr lang="en-US" altLang="ja-JP" sz="1050" b="1" u="sng" dirty="0">
                  <a:highlight>
                    <a:srgbClr val="EDEDED"/>
                  </a:highlight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【</a:t>
              </a:r>
              <a:r>
                <a:rPr lang="ja-JP" altLang="en-US" sz="1050" b="1" u="sng" dirty="0">
                  <a:highlight>
                    <a:srgbClr val="EDEDED"/>
                  </a:highlight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あそび場</a:t>
              </a:r>
              <a:r>
                <a:rPr lang="en-US" altLang="ja-JP" sz="1050" b="1" u="sng" dirty="0">
                  <a:highlight>
                    <a:srgbClr val="EDEDED"/>
                  </a:highlight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】12</a:t>
              </a:r>
              <a:r>
                <a:rPr lang="ja-JP" altLang="en-US" sz="1050" b="1" u="sng" dirty="0">
                  <a:highlight>
                    <a:srgbClr val="EDEDED"/>
                  </a:highlight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：</a:t>
              </a:r>
              <a:r>
                <a:rPr lang="en-US" altLang="ja-JP" sz="1050" b="1" u="sng" dirty="0">
                  <a:highlight>
                    <a:srgbClr val="EDEDED"/>
                  </a:highlight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00</a:t>
              </a:r>
              <a:r>
                <a:rPr lang="ja-JP" altLang="en-US" sz="1050" b="1" u="sng" dirty="0">
                  <a:highlight>
                    <a:srgbClr val="EDEDED"/>
                  </a:highlight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～</a:t>
              </a:r>
              <a:endParaRPr lang="en-US" altLang="ja-JP" sz="1050" b="1" u="sng" dirty="0">
                <a:highlight>
                  <a:srgbClr val="EDEDED"/>
                </a:highlight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marL="446088"/>
              <a:r>
                <a:rPr lang="ja-JP" altLang="en-US" sz="1050" b="1" u="sng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通しで利用可能</a:t>
              </a:r>
              <a:endParaRPr lang="en-US" altLang="ja-JP" sz="1050" b="1" u="sng" dirty="0">
                <a:highlight>
                  <a:srgbClr val="EDEDED"/>
                </a:highlight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endParaRPr lang="en-US" altLang="ja-JP" sz="1050" b="1" dirty="0">
                <a:highlight>
                  <a:srgbClr val="EDEDED"/>
                </a:highlight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r>
                <a:rPr lang="en-US" altLang="ja-JP" sz="1050" b="1" dirty="0">
                  <a:highlight>
                    <a:srgbClr val="EDEDED"/>
                  </a:highlight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13</a:t>
              </a:r>
              <a:r>
                <a:rPr lang="ja-JP" altLang="en-US" sz="1050" b="1" dirty="0">
                  <a:highlight>
                    <a:srgbClr val="EDEDED"/>
                  </a:highlight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：</a:t>
              </a:r>
              <a:r>
                <a:rPr lang="en-US" altLang="ja-JP" sz="1050" b="1" dirty="0">
                  <a:highlight>
                    <a:srgbClr val="EDEDED"/>
                  </a:highlight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45</a:t>
              </a:r>
              <a:r>
                <a:rPr lang="ja-JP" altLang="en-US" sz="1050" b="1" dirty="0">
                  <a:highlight>
                    <a:srgbClr val="EDEDED"/>
                  </a:highlight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頃 </a:t>
              </a:r>
              <a:r>
                <a:rPr lang="ja-JP" altLang="en-US" sz="1050" b="1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お片付け</a:t>
              </a:r>
              <a:endParaRPr lang="en-US" altLang="ja-JP" sz="1050" b="1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marL="542925"/>
              <a:r>
                <a:rPr lang="ja-JP" altLang="en-US" sz="1050" b="1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手遊び・歌</a:t>
              </a:r>
              <a:endParaRPr lang="en-US" altLang="ja-JP" sz="1050" b="1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algn="ctr"/>
              <a:r>
                <a:rPr lang="en-US" altLang="ja-JP" sz="105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※</a:t>
              </a:r>
              <a:r>
                <a:rPr lang="ja-JP" altLang="en-US" sz="105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イベント等開催日は</a:t>
              </a:r>
              <a:endParaRPr lang="en-US" altLang="ja-JP" sz="105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algn="ctr"/>
              <a:r>
                <a:rPr lang="ja-JP" altLang="en-US" sz="105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上記スケジュールと</a:t>
              </a:r>
              <a:endParaRPr lang="en-US" altLang="ja-JP" sz="105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algn="ctr"/>
              <a:r>
                <a:rPr lang="ja-JP" altLang="en-US" sz="105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異なることがあります。</a:t>
              </a:r>
              <a:endParaRPr lang="en-US" altLang="ja-JP" sz="105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  <p:pic>
          <p:nvPicPr>
            <p:cNvPr id="56" name="図 55">
              <a:extLst>
                <a:ext uri="{FF2B5EF4-FFF2-40B4-BE49-F238E27FC236}">
                  <a16:creationId xmlns:a16="http://schemas.microsoft.com/office/drawing/2014/main" id="{922E94B7-A61E-05E4-3107-2A053A09C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5555" y="2795083"/>
              <a:ext cx="1675172" cy="55490"/>
            </a:xfrm>
            <a:prstGeom prst="rect">
              <a:avLst/>
            </a:prstGeom>
          </p:spPr>
        </p:pic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FAEC03E0-95FE-4E75-F1C2-756E2063C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1811" y="3222934"/>
              <a:ext cx="1675172" cy="55490"/>
            </a:xfrm>
            <a:prstGeom prst="rect">
              <a:avLst/>
            </a:prstGeom>
          </p:spPr>
        </p:pic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1D20A6A0-77BD-ED22-0E23-A464313A1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9983" y="4064103"/>
              <a:ext cx="1675172" cy="55490"/>
            </a:xfrm>
            <a:prstGeom prst="rect">
              <a:avLst/>
            </a:prstGeom>
          </p:spPr>
        </p:pic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8D8C46B4-17BC-B101-28DF-B7BF29EED3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5865" y="4591862"/>
              <a:ext cx="1675172" cy="55490"/>
            </a:xfrm>
            <a:prstGeom prst="rect">
              <a:avLst/>
            </a:prstGeom>
          </p:spPr>
        </p:pic>
      </p:grpSp>
      <p:pic>
        <p:nvPicPr>
          <p:cNvPr id="24" name="図 23">
            <a:extLst>
              <a:ext uri="{FF2B5EF4-FFF2-40B4-BE49-F238E27FC236}">
                <a16:creationId xmlns:a16="http://schemas.microsoft.com/office/drawing/2014/main" id="{18AE7F13-39D7-BF00-F1D3-49ACEA22755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5197" y="3333182"/>
            <a:ext cx="399499" cy="360229"/>
          </a:xfrm>
          <a:prstGeom prst="rect">
            <a:avLst/>
          </a:prstGeom>
        </p:spPr>
      </p:pic>
      <p:sp>
        <p:nvSpPr>
          <p:cNvPr id="29" name="フローチャート: 他ページ結合子 28">
            <a:extLst>
              <a:ext uri="{FF2B5EF4-FFF2-40B4-BE49-F238E27FC236}">
                <a16:creationId xmlns:a16="http://schemas.microsoft.com/office/drawing/2014/main" id="{33416CA6-3585-4358-AEA0-0127228A63B0}"/>
              </a:ext>
            </a:extLst>
          </p:cNvPr>
          <p:cNvSpPr/>
          <p:nvPr/>
        </p:nvSpPr>
        <p:spPr>
          <a:xfrm>
            <a:off x="166764" y="3211360"/>
            <a:ext cx="739471" cy="486159"/>
          </a:xfrm>
          <a:prstGeom prst="flowChartOffpage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latin typeface="Arial Black" panose="020B0A04020102020204" pitchFamily="34" charset="0"/>
              </a:rPr>
              <a:t>4/5</a:t>
            </a:r>
            <a:endParaRPr kumimoji="1" lang="en-US" altLang="ja-JP" sz="1400" dirty="0">
              <a:latin typeface="Arial Black" panose="020B0A04020102020204" pitchFamily="34" charset="0"/>
            </a:endParaRPr>
          </a:p>
          <a:p>
            <a:pPr algn="ctr"/>
            <a:r>
              <a:rPr lang="ja-JP" altLang="en-US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（金）</a:t>
            </a:r>
            <a:endParaRPr kumimoji="1" lang="ja-JP" altLang="en-US" sz="14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26EA4A7F-CA22-CD2E-5FBE-083E50DBF80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356" y="2859450"/>
            <a:ext cx="1774380" cy="307777"/>
          </a:xfrm>
          <a:prstGeom prst="rect">
            <a:avLst/>
          </a:prstGeom>
        </p:spPr>
      </p:pic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50ED323-500F-7DC8-0B30-08D960D09492}"/>
              </a:ext>
            </a:extLst>
          </p:cNvPr>
          <p:cNvSpPr txBox="1"/>
          <p:nvPr/>
        </p:nvSpPr>
        <p:spPr>
          <a:xfrm>
            <a:off x="5016745" y="2882951"/>
            <a:ext cx="18053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タイムスケジュール</a:t>
            </a:r>
          </a:p>
        </p:txBody>
      </p:sp>
      <p:sp>
        <p:nvSpPr>
          <p:cNvPr id="19" name="フレーム 18">
            <a:extLst>
              <a:ext uri="{FF2B5EF4-FFF2-40B4-BE49-F238E27FC236}">
                <a16:creationId xmlns:a16="http://schemas.microsoft.com/office/drawing/2014/main" id="{B021884E-8F1F-4084-73F4-283188EC899D}"/>
              </a:ext>
            </a:extLst>
          </p:cNvPr>
          <p:cNvSpPr/>
          <p:nvPr/>
        </p:nvSpPr>
        <p:spPr>
          <a:xfrm>
            <a:off x="4714501" y="1764660"/>
            <a:ext cx="2113366" cy="1017314"/>
          </a:xfrm>
          <a:prstGeom prst="frame">
            <a:avLst/>
          </a:prstGeom>
          <a:ln w="19050">
            <a:prstDash val="solid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indent="92075" algn="ctr"/>
            <a:endParaRPr lang="en-US" altLang="ja-JP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indent="92075" algn="ctr"/>
            <a:r>
              <a:rPr kumimoji="1"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</a:t>
            </a:r>
            <a:r>
              <a:rPr kumimoji="1" lang="ja-JP" altLang="en-US" sz="1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：</a:t>
            </a:r>
            <a:r>
              <a:rPr kumimoji="1" lang="ja-JP" altLang="en-US" sz="1400" u="sng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キッズハウス</a:t>
            </a:r>
            <a:endParaRPr lang="en-US" altLang="ja-JP" sz="1400" u="sng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indent="271463" algn="ctr"/>
            <a:r>
              <a:rPr kumimoji="1" lang="ja-JP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火</a:t>
            </a:r>
            <a:r>
              <a:rPr kumimoji="1" lang="ja-JP" altLang="en-US" sz="1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：</a:t>
            </a:r>
            <a:r>
              <a:rPr kumimoji="1" lang="ja-JP" altLang="en-US" sz="1400" u="sng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大型マットの日</a:t>
            </a:r>
            <a:endParaRPr lang="en-US" altLang="ja-JP" sz="1400" u="sng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indent="92075" algn="ctr"/>
            <a:r>
              <a:rPr lang="ja-JP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金</a:t>
            </a:r>
            <a:r>
              <a:rPr lang="ja-JP" altLang="en-US" sz="1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：</a:t>
            </a:r>
            <a:r>
              <a:rPr lang="ja-JP" altLang="en-US" sz="1400" u="sng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キッズハウス</a:t>
            </a:r>
            <a:endParaRPr kumimoji="1" lang="en-US" altLang="ja-JP" sz="1050" b="1" u="sng" dirty="0">
              <a:highlight>
                <a:srgbClr val="EDEDED"/>
              </a:highligh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indent="92075" algn="ctr"/>
            <a:endParaRPr lang="en-US" altLang="ja-JP" sz="1050" u="sng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indent="92075" algn="ctr"/>
            <a:endParaRPr lang="en-US" altLang="ja-JP" sz="1050" u="sng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0" name="フローチャート: 他ページ結合子 49">
            <a:extLst>
              <a:ext uri="{FF2B5EF4-FFF2-40B4-BE49-F238E27FC236}">
                <a16:creationId xmlns:a16="http://schemas.microsoft.com/office/drawing/2014/main" id="{97A9F386-67B5-213B-7B52-7ECDC4C4CF7D}"/>
              </a:ext>
            </a:extLst>
          </p:cNvPr>
          <p:cNvSpPr/>
          <p:nvPr/>
        </p:nvSpPr>
        <p:spPr>
          <a:xfrm>
            <a:off x="206793" y="6560989"/>
            <a:ext cx="711047" cy="485272"/>
          </a:xfrm>
          <a:prstGeom prst="flowChartOffpage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latin typeface="Arial Black" panose="020B0A04020102020204" pitchFamily="34" charset="0"/>
              </a:rPr>
              <a:t>4/24</a:t>
            </a:r>
            <a:r>
              <a:rPr lang="ja-JP" altLang="en-US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（水）</a:t>
            </a:r>
            <a:endParaRPr kumimoji="1" lang="ja-JP" altLang="en-US" sz="14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B605027C-C81D-CCF2-A2E4-59F17829E16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7" y="3045317"/>
            <a:ext cx="4563311" cy="167272"/>
          </a:xfrm>
          <a:prstGeom prst="rect">
            <a:avLst/>
          </a:prstGeom>
        </p:spPr>
      </p:pic>
      <p:sp>
        <p:nvSpPr>
          <p:cNvPr id="17" name="フローチャート: 端子 16">
            <a:extLst>
              <a:ext uri="{FF2B5EF4-FFF2-40B4-BE49-F238E27FC236}">
                <a16:creationId xmlns:a16="http://schemas.microsoft.com/office/drawing/2014/main" id="{D8FB1495-22E6-F527-32E0-36697C300C07}"/>
              </a:ext>
            </a:extLst>
          </p:cNvPr>
          <p:cNvSpPr/>
          <p:nvPr/>
        </p:nvSpPr>
        <p:spPr>
          <a:xfrm rot="16200000">
            <a:off x="4287676" y="2006609"/>
            <a:ext cx="1134662" cy="511541"/>
          </a:xfrm>
          <a:prstGeom prst="flowChartTerminator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大型</a:t>
            </a:r>
            <a:endParaRPr lang="en-US" altLang="ja-JP" sz="1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遊具</a:t>
            </a:r>
          </a:p>
        </p:txBody>
      </p:sp>
      <p:sp>
        <p:nvSpPr>
          <p:cNvPr id="25" name="フローチャート: 他ページ結合子 24">
            <a:extLst>
              <a:ext uri="{FF2B5EF4-FFF2-40B4-BE49-F238E27FC236}">
                <a16:creationId xmlns:a16="http://schemas.microsoft.com/office/drawing/2014/main" id="{A8827D68-573F-93CB-78B7-73DEF5BE03CD}"/>
              </a:ext>
            </a:extLst>
          </p:cNvPr>
          <p:cNvSpPr/>
          <p:nvPr/>
        </p:nvSpPr>
        <p:spPr>
          <a:xfrm>
            <a:off x="166764" y="5000763"/>
            <a:ext cx="711047" cy="506625"/>
          </a:xfrm>
          <a:prstGeom prst="flowChartOffpage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latin typeface="Arial Black" panose="020B0A04020102020204" pitchFamily="34" charset="0"/>
              </a:rPr>
              <a:t>4/17</a:t>
            </a:r>
            <a:endParaRPr kumimoji="1" lang="en-US" altLang="ja-JP" sz="1400" dirty="0">
              <a:latin typeface="Arial Black" panose="020B0A04020102020204" pitchFamily="34" charset="0"/>
            </a:endParaRPr>
          </a:p>
          <a:p>
            <a:pPr algn="ctr"/>
            <a:r>
              <a:rPr lang="ja-JP" altLang="en-US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（水）</a:t>
            </a:r>
            <a:endParaRPr kumimoji="1" lang="ja-JP" altLang="en-US" sz="14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58" name="フローチャート: 他ページ結合子 57">
            <a:extLst>
              <a:ext uri="{FF2B5EF4-FFF2-40B4-BE49-F238E27FC236}">
                <a16:creationId xmlns:a16="http://schemas.microsoft.com/office/drawing/2014/main" id="{DABC00CC-D697-BEED-6F43-DE1CEF0BA3D0}"/>
              </a:ext>
            </a:extLst>
          </p:cNvPr>
          <p:cNvSpPr/>
          <p:nvPr/>
        </p:nvSpPr>
        <p:spPr>
          <a:xfrm>
            <a:off x="180977" y="3745231"/>
            <a:ext cx="711047" cy="506625"/>
          </a:xfrm>
          <a:prstGeom prst="flowChartOffpage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latin typeface="Arial Black" panose="020B0A04020102020204" pitchFamily="34" charset="0"/>
              </a:rPr>
              <a:t>4/15</a:t>
            </a:r>
            <a:r>
              <a:rPr lang="ja-JP" altLang="en-US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（月）</a:t>
            </a:r>
            <a:endParaRPr kumimoji="1" lang="ja-JP" altLang="en-US" sz="14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4E8CC36D-ABD8-D640-CEC7-1B3597473CFC}"/>
              </a:ext>
            </a:extLst>
          </p:cNvPr>
          <p:cNvSpPr/>
          <p:nvPr/>
        </p:nvSpPr>
        <p:spPr>
          <a:xfrm>
            <a:off x="5318016" y="6753749"/>
            <a:ext cx="1264427" cy="1750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err="1">
                <a:latin typeface="Impact" panose="020B0806030902050204" pitchFamily="34" charset="0"/>
              </a:rPr>
              <a:t>instagram</a:t>
            </a:r>
            <a:endParaRPr kumimoji="1" lang="ja-JP" altLang="en-US" sz="1600" dirty="0">
              <a:latin typeface="Impact" panose="020B080603090205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24474AC-FDCB-106A-4260-BBC28EAFEA5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467" y="4597270"/>
            <a:ext cx="358765" cy="169115"/>
          </a:xfrm>
          <a:prstGeom prst="rect">
            <a:avLst/>
          </a:prstGeom>
        </p:spPr>
      </p:pic>
      <p:sp>
        <p:nvSpPr>
          <p:cNvPr id="39" name="フローチャート: 端子 38">
            <a:extLst>
              <a:ext uri="{FF2B5EF4-FFF2-40B4-BE49-F238E27FC236}">
                <a16:creationId xmlns:a16="http://schemas.microsoft.com/office/drawing/2014/main" id="{38AAE53C-8229-59DA-8525-3F97B0BA0C52}"/>
              </a:ext>
            </a:extLst>
          </p:cNvPr>
          <p:cNvSpPr/>
          <p:nvPr/>
        </p:nvSpPr>
        <p:spPr>
          <a:xfrm>
            <a:off x="5282127" y="4451842"/>
            <a:ext cx="1078825" cy="301752"/>
          </a:xfrm>
          <a:prstGeom prst="flowChartTerminator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ﾚｼﾞｬｰｼｰﾄ</a:t>
            </a:r>
            <a:r>
              <a:rPr kumimoji="1" lang="ja-JP" altLang="en-US" sz="105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を</a:t>
            </a:r>
            <a:endParaRPr kumimoji="1" lang="en-US" altLang="ja-JP" sz="105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algn="ctr"/>
            <a:r>
              <a:rPr kumimoji="1" lang="ja-JP" altLang="en-US" sz="105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ご持参ください</a:t>
            </a:r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F2252170-CB73-43C9-780D-E1BEBE9524E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44224" y="4407453"/>
            <a:ext cx="237760" cy="192537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31ED3C1F-37AB-D6E6-90E8-013A2856EE2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351" y="660807"/>
            <a:ext cx="1013761" cy="718804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EE9C8A4-82F1-AA02-C048-527717B38BC3}"/>
              </a:ext>
            </a:extLst>
          </p:cNvPr>
          <p:cNvSpPr txBox="1"/>
          <p:nvPr/>
        </p:nvSpPr>
        <p:spPr>
          <a:xfrm>
            <a:off x="82816" y="1702641"/>
            <a:ext cx="449353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春といえば桜ですね。最寄りの「桜駅」ですが、名前の由来は植物の桜</a:t>
            </a:r>
            <a:endParaRPr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ではなく、狭い窪地を表す「さく」という古い日本語からだそうです。</a:t>
            </a:r>
            <a:endParaRPr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とはいえ、さくらあそび場周辺も桜が綺麗なスポットも多いので、</a:t>
            </a:r>
            <a:endParaRPr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是非遊びにきてください♪</a:t>
            </a:r>
            <a:endParaRPr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2AAFECC2-30FB-D4D7-73D7-EE618F46DD94}"/>
              </a:ext>
            </a:extLst>
          </p:cNvPr>
          <p:cNvSpPr/>
          <p:nvPr/>
        </p:nvSpPr>
        <p:spPr>
          <a:xfrm>
            <a:off x="58684" y="7682217"/>
            <a:ext cx="4997582" cy="2006749"/>
          </a:xfrm>
          <a:prstGeom prst="roundRec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050" b="1" dirty="0">
                <a:solidFill>
                  <a:srgbClr val="000000"/>
                </a:solidFill>
                <a:highlight>
                  <a:srgbClr val="EDEDED"/>
                </a:highligh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　　　</a:t>
            </a:r>
            <a:r>
              <a:rPr lang="en-US" altLang="ja-JP" sz="1050" b="1" u="sng" dirty="0">
                <a:solidFill>
                  <a:srgbClr val="000000"/>
                </a:solidFill>
                <a:highlight>
                  <a:srgbClr val="EDEDED"/>
                </a:highligh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※</a:t>
            </a:r>
            <a:r>
              <a:rPr lang="ja-JP" altLang="en-US" sz="1050" b="1" u="sng" dirty="0">
                <a:solidFill>
                  <a:srgbClr val="000000"/>
                </a:solidFill>
                <a:highlight>
                  <a:srgbClr val="EDEDED"/>
                </a:highligh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イベント前後の時間は、あそび場は自由来所で利用できます。</a:t>
            </a:r>
            <a:endParaRPr lang="en-US" altLang="ja-JP" sz="1050" b="1" dirty="0">
              <a:solidFill>
                <a:srgbClr val="00000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algn="ctr"/>
            <a:r>
              <a:rPr lang="ja-JP" altLang="en-US" sz="1050" b="1" dirty="0">
                <a:solidFill>
                  <a:srgbClr val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＼あそび場ママ企画／</a:t>
            </a:r>
            <a:endParaRPr lang="en-US" altLang="ja-JP" sz="1050" b="1" dirty="0">
              <a:solidFill>
                <a:srgbClr val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1400" b="1" dirty="0">
                <a:solidFill>
                  <a:srgbClr val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★節句イベント</a:t>
            </a:r>
            <a:r>
              <a:rPr lang="en-US" altLang="ja-JP" sz="1100" b="1" dirty="0">
                <a:solidFill>
                  <a:srgbClr val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(</a:t>
            </a:r>
            <a:r>
              <a:rPr lang="ja-JP" altLang="en-US" sz="1100" b="1" dirty="0">
                <a:solidFill>
                  <a:srgbClr val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午前のみ）</a:t>
            </a:r>
            <a:endParaRPr lang="en-US" altLang="ja-JP" sz="1100" b="1" dirty="0">
              <a:effectLst/>
              <a:highlight>
                <a:srgbClr val="FFFF00"/>
              </a:highlight>
              <a:latin typeface="HGｺﾞｼｯｸE" panose="020B0909000000000000" pitchFamily="49" charset="-128"/>
              <a:ea typeface="HGｺﾞｼｯｸE" panose="020B0909000000000000" pitchFamily="49" charset="-128"/>
              <a:cs typeface="Times New Roman" panose="02020603050405020304" pitchFamily="18" charset="0"/>
            </a:endParaRPr>
          </a:p>
          <a:p>
            <a:pPr algn="ctr"/>
            <a:endParaRPr lang="en-US" altLang="ja-JP" sz="300" b="1" i="0" dirty="0">
              <a:solidFill>
                <a:srgbClr val="00000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indent="804863"/>
            <a:r>
              <a:rPr lang="ja-JP" altLang="en-US" sz="1050" b="0" i="0" dirty="0">
                <a:solidFill>
                  <a:srgbClr val="000000"/>
                </a:solidFill>
                <a:effectLst/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内　容：手形・足形を使った製作を行います。</a:t>
            </a:r>
            <a:r>
              <a:rPr lang="ja-JP" altLang="en-US" sz="1050" b="1" i="0" u="sng" dirty="0">
                <a:solidFill>
                  <a:srgbClr val="0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汚れても良い服装</a:t>
            </a:r>
            <a:r>
              <a:rPr lang="ja-JP" altLang="en-US" sz="1050" b="0" i="0" dirty="0">
                <a:solidFill>
                  <a:srgbClr val="000000"/>
                </a:solidFill>
                <a:effectLst/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で</a:t>
            </a:r>
            <a:endParaRPr lang="en-US" altLang="ja-JP" sz="1050" b="0" i="0" dirty="0">
              <a:solidFill>
                <a:srgbClr val="000000"/>
              </a:solidFill>
              <a:effectLst/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804863"/>
            <a:r>
              <a:rPr lang="ja-JP" altLang="en-US" sz="1050" dirty="0">
                <a:solidFill>
                  <a:srgbClr val="0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お越しください。イベント開始は</a:t>
            </a:r>
            <a:r>
              <a:rPr lang="en-US" altLang="ja-JP" sz="1050" dirty="0">
                <a:solidFill>
                  <a:srgbClr val="0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11</a:t>
            </a:r>
            <a:r>
              <a:rPr lang="ja-JP" altLang="en-US" sz="1050" dirty="0">
                <a:solidFill>
                  <a:srgbClr val="0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時からですが、入室された方から</a:t>
            </a:r>
            <a:endParaRPr lang="en-US" altLang="ja-JP" sz="1050" dirty="0">
              <a:solidFill>
                <a:srgbClr val="00000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804863"/>
            <a:r>
              <a:rPr lang="en-US" altLang="ja-JP" sz="1050" b="1" u="sng" dirty="0">
                <a:solidFill>
                  <a:srgbClr val="0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10</a:t>
            </a:r>
            <a:r>
              <a:rPr lang="ja-JP" altLang="en-US" sz="1050" b="1" u="sng" dirty="0">
                <a:solidFill>
                  <a:srgbClr val="0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時</a:t>
            </a:r>
            <a:r>
              <a:rPr lang="en-US" altLang="ja-JP" sz="1050" b="1" u="sng" dirty="0">
                <a:solidFill>
                  <a:srgbClr val="0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50</a:t>
            </a:r>
            <a:r>
              <a:rPr lang="ja-JP" altLang="en-US" sz="1050" b="1" u="sng" dirty="0">
                <a:solidFill>
                  <a:srgbClr val="0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分までに</a:t>
            </a:r>
            <a:r>
              <a:rPr lang="ja-JP" altLang="en-US" sz="1050" b="1" i="0" u="sng" dirty="0">
                <a:solidFill>
                  <a:srgbClr val="000000"/>
                </a:solidFill>
                <a:effectLst/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手形・足形を取り、</a:t>
            </a:r>
            <a:r>
              <a:rPr lang="ja-JP" altLang="en-US" sz="1050" i="0" dirty="0">
                <a:solidFill>
                  <a:srgbClr val="000000"/>
                </a:solidFill>
                <a:effectLst/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開始時間までお待ちください。</a:t>
            </a:r>
            <a:endParaRPr lang="en-US" altLang="ja-JP" sz="1050" i="0" dirty="0">
              <a:solidFill>
                <a:srgbClr val="000000"/>
              </a:solidFill>
              <a:effectLst/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indent="804863"/>
            <a:r>
              <a:rPr lang="ja-JP" altLang="en-US" sz="1050" b="0" i="0" dirty="0">
                <a:solidFill>
                  <a:srgbClr val="000000"/>
                </a:solidFill>
                <a:effectLst/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ご協力をお願いいたします。</a:t>
            </a:r>
            <a:endParaRPr lang="en-US" altLang="ja-JP" sz="1050" b="0" i="0" dirty="0">
              <a:solidFill>
                <a:srgbClr val="000000"/>
              </a:solidFill>
              <a:effectLst/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indent="804863"/>
            <a:r>
              <a:rPr lang="ja-JP" altLang="en-US" sz="1050" b="0" i="0" dirty="0">
                <a:solidFill>
                  <a:srgbClr val="000000"/>
                </a:solidFill>
                <a:effectLst/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時　間：</a:t>
            </a:r>
            <a:r>
              <a:rPr lang="en-US" altLang="ja-JP" sz="1050" b="0" i="0" dirty="0">
                <a:solidFill>
                  <a:srgbClr val="000000"/>
                </a:solidFill>
                <a:effectLst/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11</a:t>
            </a:r>
            <a:r>
              <a:rPr lang="ja-JP" altLang="en-US" sz="1050" b="0" i="0" dirty="0">
                <a:solidFill>
                  <a:srgbClr val="000000"/>
                </a:solidFill>
                <a:effectLst/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：</a:t>
            </a:r>
            <a:r>
              <a:rPr lang="en-US" altLang="ja-JP" sz="1050" b="0" i="0" dirty="0">
                <a:solidFill>
                  <a:srgbClr val="000000"/>
                </a:solidFill>
                <a:effectLst/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00</a:t>
            </a:r>
            <a:r>
              <a:rPr lang="ja-JP" altLang="en-US" sz="1050" b="0" i="0" dirty="0">
                <a:solidFill>
                  <a:srgbClr val="000000"/>
                </a:solidFill>
                <a:effectLst/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～</a:t>
            </a:r>
            <a:r>
              <a:rPr lang="en-US" altLang="ja-JP" sz="1050" dirty="0">
                <a:solidFill>
                  <a:srgbClr val="0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11:45</a:t>
            </a:r>
            <a:endParaRPr lang="en-US" altLang="ja-JP" sz="1050" b="0" i="0" dirty="0">
              <a:solidFill>
                <a:srgbClr val="000000"/>
              </a:solidFill>
              <a:effectLst/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indent="804863"/>
            <a:r>
              <a:rPr lang="ja-JP" altLang="en-US" sz="1050" dirty="0">
                <a:solidFill>
                  <a:srgbClr val="0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人　数：</a:t>
            </a:r>
            <a:r>
              <a:rPr lang="en-US" altLang="ja-JP" sz="1050" b="0" i="0" dirty="0">
                <a:solidFill>
                  <a:srgbClr val="000000"/>
                </a:solidFill>
                <a:effectLst/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15</a:t>
            </a:r>
            <a:r>
              <a:rPr lang="ja-JP" altLang="en-US" sz="1050" b="0" i="0" dirty="0">
                <a:solidFill>
                  <a:srgbClr val="000000"/>
                </a:solidFill>
                <a:effectLst/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組程度</a:t>
            </a:r>
            <a:endParaRPr lang="en-US" altLang="ja-JP" sz="1050" b="0" i="0" dirty="0">
              <a:solidFill>
                <a:srgbClr val="000000"/>
              </a:solidFill>
              <a:effectLst/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indent="804863"/>
            <a:r>
              <a:rPr lang="ja-JP" altLang="en-US" sz="1050" b="0" i="0" u="sng" dirty="0">
                <a:solidFill>
                  <a:srgbClr val="000000"/>
                </a:solidFill>
                <a:effectLst/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申　込：</a:t>
            </a:r>
            <a:r>
              <a:rPr lang="en-US" altLang="ja-JP" sz="1050" b="0" i="0" u="sng" dirty="0">
                <a:solidFill>
                  <a:srgbClr val="000000"/>
                </a:solidFill>
                <a:effectLst/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4</a:t>
            </a:r>
            <a:r>
              <a:rPr lang="ja-JP" altLang="en-US" sz="1050" b="0" i="0" u="sng" dirty="0">
                <a:solidFill>
                  <a:srgbClr val="000000"/>
                </a:solidFill>
                <a:effectLst/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月</a:t>
            </a:r>
            <a:r>
              <a:rPr lang="en-US" altLang="ja-JP" sz="1050" b="0" i="0" u="sng" dirty="0">
                <a:solidFill>
                  <a:srgbClr val="000000"/>
                </a:solidFill>
                <a:effectLst/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15</a:t>
            </a:r>
            <a:r>
              <a:rPr lang="ja-JP" altLang="en-US" sz="1050" b="0" i="0" u="sng" dirty="0">
                <a:solidFill>
                  <a:srgbClr val="000000"/>
                </a:solidFill>
                <a:effectLst/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日（月）</a:t>
            </a:r>
            <a:r>
              <a:rPr lang="en-US" altLang="ja-JP" sz="1050" u="sng" dirty="0">
                <a:solidFill>
                  <a:srgbClr val="0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9</a:t>
            </a:r>
            <a:r>
              <a:rPr lang="ja-JP" altLang="en-US" sz="1050" u="sng" dirty="0">
                <a:solidFill>
                  <a:srgbClr val="0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：</a:t>
            </a:r>
            <a:r>
              <a:rPr lang="en-US" altLang="ja-JP" sz="1050" u="sng" dirty="0">
                <a:solidFill>
                  <a:srgbClr val="0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30</a:t>
            </a:r>
            <a:r>
              <a:rPr lang="ja-JP" altLang="en-US" sz="1050" b="0" i="0" u="sng" dirty="0">
                <a:solidFill>
                  <a:srgbClr val="000000"/>
                </a:solidFill>
                <a:effectLst/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より予約専用電話または来所時受付</a:t>
            </a:r>
            <a:r>
              <a:rPr lang="ja-JP" altLang="en-US" sz="1050" u="sng" dirty="0">
                <a:solidFill>
                  <a:srgbClr val="0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開始</a:t>
            </a:r>
            <a:endParaRPr lang="en-US" altLang="ja-JP" sz="1050" b="0" i="0" u="sng" dirty="0">
              <a:solidFill>
                <a:srgbClr val="000000"/>
              </a:solidFill>
              <a:effectLst/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52" name="フローチャート: 他ページ結合子 51">
            <a:extLst>
              <a:ext uri="{FF2B5EF4-FFF2-40B4-BE49-F238E27FC236}">
                <a16:creationId xmlns:a16="http://schemas.microsoft.com/office/drawing/2014/main" id="{95B56EB3-803C-C5C9-BB66-1B64E34C3E19}"/>
              </a:ext>
            </a:extLst>
          </p:cNvPr>
          <p:cNvSpPr/>
          <p:nvPr/>
        </p:nvSpPr>
        <p:spPr>
          <a:xfrm>
            <a:off x="218419" y="7643724"/>
            <a:ext cx="711047" cy="506625"/>
          </a:xfrm>
          <a:prstGeom prst="flowChartOffpage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400" b="1" dirty="0">
                <a:latin typeface="Arial Black" panose="020B0A04020102020204" pitchFamily="34" charset="0"/>
              </a:rPr>
              <a:t>4/26</a:t>
            </a:r>
            <a:endParaRPr kumimoji="1" lang="en-US" altLang="ja-JP" sz="1400" b="1" dirty="0">
              <a:latin typeface="Arial Black" panose="020B0A04020102020204" pitchFamily="34" charset="0"/>
            </a:endParaRPr>
          </a:p>
          <a:p>
            <a:pPr algn="ctr"/>
            <a:r>
              <a:rPr lang="ja-JP" altLang="en-US" sz="1400" b="1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（金）</a:t>
            </a:r>
            <a:endParaRPr kumimoji="1" lang="ja-JP" altLang="en-US" sz="1400" b="1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57896E78-8E98-A9EE-B410-9142EEBD0F2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9920">
            <a:off x="4430515" y="8679160"/>
            <a:ext cx="555430" cy="785933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13A4BBFA-0C33-9EDD-5711-9C02045B089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593" y="7975169"/>
            <a:ext cx="716938" cy="506625"/>
          </a:xfrm>
          <a:prstGeom prst="rect">
            <a:avLst/>
          </a:prstGeom>
        </p:spPr>
      </p:pic>
      <p:pic>
        <p:nvPicPr>
          <p:cNvPr id="42" name="Picture 11">
            <a:extLst>
              <a:ext uri="{FF2B5EF4-FFF2-40B4-BE49-F238E27FC236}">
                <a16:creationId xmlns:a16="http://schemas.microsoft.com/office/drawing/2014/main" id="{A671AD59-AE65-7D4B-84F6-111350BF5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958" y="8095338"/>
            <a:ext cx="514019" cy="266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4D91F179-D124-2287-E109-7568B23FD559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4568">
            <a:off x="4350624" y="5747046"/>
            <a:ext cx="585464" cy="58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136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図 36">
            <a:extLst>
              <a:ext uri="{FF2B5EF4-FFF2-40B4-BE49-F238E27FC236}">
                <a16:creationId xmlns:a16="http://schemas.microsoft.com/office/drawing/2014/main" id="{67C8D1B9-92FA-C8EC-5F4C-BAD4051A74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265" y="7980368"/>
            <a:ext cx="1900673" cy="154765"/>
          </a:xfrm>
          <a:prstGeom prst="rect">
            <a:avLst/>
          </a:prstGeom>
        </p:spPr>
      </p:pic>
      <p:pic>
        <p:nvPicPr>
          <p:cNvPr id="4" name="Picture 11">
            <a:extLst>
              <a:ext uri="{FF2B5EF4-FFF2-40B4-BE49-F238E27FC236}">
                <a16:creationId xmlns:a16="http://schemas.microsoft.com/office/drawing/2014/main" id="{0DEDCEE8-9B24-1EC9-BB43-FBEA72674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169" y="363152"/>
            <a:ext cx="514019" cy="266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F888DED0-A6A0-C111-24B5-B5A9297A17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232" y="890926"/>
            <a:ext cx="3638927" cy="26931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40994AC-2168-C57B-31FD-D8ADEDFA204A}"/>
              </a:ext>
            </a:extLst>
          </p:cNvPr>
          <p:cNvSpPr txBox="1"/>
          <p:nvPr/>
        </p:nvSpPr>
        <p:spPr>
          <a:xfrm>
            <a:off x="180694" y="1201133"/>
            <a:ext cx="6724106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5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あそび場ママが企画して実施している季節のイベント。年</a:t>
            </a:r>
            <a:r>
              <a:rPr kumimoji="0" lang="en-US" altLang="ja-JP" sz="105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kumimoji="0" lang="ja-JP" altLang="en-US" sz="105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回程開催しています。参加したことがない方は</a:t>
            </a:r>
            <a:endParaRPr kumimoji="0" lang="en-US" altLang="ja-JP" sz="1050" dirty="0">
              <a:solidFill>
                <a:srgbClr val="333333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5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「どんな感じなのかな？」と思っていらっしゃる方もいるかと思います。今回は、以前開催したイベントの</a:t>
            </a:r>
            <a:endParaRPr kumimoji="0" lang="en-US" altLang="ja-JP" sz="1050" dirty="0">
              <a:solidFill>
                <a:srgbClr val="333333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5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様子をちょっぴりご紹介します。興味を持たれたら、是非参加してくださいね♪お待ちしています！</a:t>
            </a:r>
            <a:endParaRPr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A61F0FB-2B36-8380-F4D1-5897EE1502D2}"/>
              </a:ext>
            </a:extLst>
          </p:cNvPr>
          <p:cNvSpPr txBox="1"/>
          <p:nvPr/>
        </p:nvSpPr>
        <p:spPr>
          <a:xfrm>
            <a:off x="477792" y="1944636"/>
            <a:ext cx="10310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9</a:t>
            </a:r>
            <a:r>
              <a:rPr kumimoji="1"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kumimoji="1" lang="en-US" altLang="ja-JP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00</a:t>
            </a:r>
          </a:p>
          <a:p>
            <a:r>
              <a:rPr kumimoji="1"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あそび場開始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699489E-0B64-DABB-4780-6C18BCAEEDA8}"/>
              </a:ext>
            </a:extLst>
          </p:cNvPr>
          <p:cNvSpPr txBox="1"/>
          <p:nvPr/>
        </p:nvSpPr>
        <p:spPr>
          <a:xfrm>
            <a:off x="336727" y="2634230"/>
            <a:ext cx="13131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kumimoji="1" lang="en-US" altLang="ja-JP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0</a:t>
            </a:r>
          </a:p>
          <a:p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おもちゃお片付け</a:t>
            </a:r>
            <a:endParaRPr kumimoji="1" lang="ja-JP" altLang="en-US" sz="1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71D62A09-282A-501C-6097-278DCACA7D4D}"/>
              </a:ext>
            </a:extLst>
          </p:cNvPr>
          <p:cNvSpPr txBox="1"/>
          <p:nvPr/>
        </p:nvSpPr>
        <p:spPr>
          <a:xfrm>
            <a:off x="451172" y="3215083"/>
            <a:ext cx="10310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kumimoji="1"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kumimoji="1" lang="en-US" altLang="ja-JP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00</a:t>
            </a:r>
          </a:p>
          <a:p>
            <a:r>
              <a:rPr kumimoji="1"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イベント開始</a:t>
            </a:r>
          </a:p>
        </p:txBody>
      </p:sp>
      <p:sp>
        <p:nvSpPr>
          <p:cNvPr id="45" name="フローチャート: 端子 44">
            <a:extLst>
              <a:ext uri="{FF2B5EF4-FFF2-40B4-BE49-F238E27FC236}">
                <a16:creationId xmlns:a16="http://schemas.microsoft.com/office/drawing/2014/main" id="{9A2CC347-4270-2326-FBCA-D08967340C6D}"/>
              </a:ext>
            </a:extLst>
          </p:cNvPr>
          <p:cNvSpPr/>
          <p:nvPr/>
        </p:nvSpPr>
        <p:spPr>
          <a:xfrm>
            <a:off x="565578" y="3670974"/>
            <a:ext cx="915108" cy="176134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プログラム</a:t>
            </a:r>
          </a:p>
        </p:txBody>
      </p:sp>
      <p:sp>
        <p:nvSpPr>
          <p:cNvPr id="10" name="減算記号 9">
            <a:extLst>
              <a:ext uri="{FF2B5EF4-FFF2-40B4-BE49-F238E27FC236}">
                <a16:creationId xmlns:a16="http://schemas.microsoft.com/office/drawing/2014/main" id="{B28ABA8C-C59A-B9A9-80B8-99D860EC32F2}"/>
              </a:ext>
            </a:extLst>
          </p:cNvPr>
          <p:cNvSpPr/>
          <p:nvPr/>
        </p:nvSpPr>
        <p:spPr>
          <a:xfrm rot="5400000">
            <a:off x="-1844005" y="3467376"/>
            <a:ext cx="4016039" cy="57635"/>
          </a:xfrm>
          <a:prstGeom prst="mathMinus">
            <a:avLst>
              <a:gd name="adj1" fmla="val 7570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ローチャート: 結合子 11">
            <a:extLst>
              <a:ext uri="{FF2B5EF4-FFF2-40B4-BE49-F238E27FC236}">
                <a16:creationId xmlns:a16="http://schemas.microsoft.com/office/drawing/2014/main" id="{7624DEAE-61AF-09A2-3CF4-D714F2DB2079}"/>
              </a:ext>
            </a:extLst>
          </p:cNvPr>
          <p:cNvSpPr/>
          <p:nvPr/>
        </p:nvSpPr>
        <p:spPr>
          <a:xfrm>
            <a:off x="84780" y="2647161"/>
            <a:ext cx="180000" cy="108000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B0B63743-B0E5-171A-2DA9-C648FC7A2713}"/>
              </a:ext>
            </a:extLst>
          </p:cNvPr>
          <p:cNvGrpSpPr/>
          <p:nvPr/>
        </p:nvGrpSpPr>
        <p:grpSpPr>
          <a:xfrm>
            <a:off x="52805" y="1963251"/>
            <a:ext cx="1305118" cy="3431974"/>
            <a:chOff x="103270" y="1666875"/>
            <a:chExt cx="1305118" cy="3431974"/>
          </a:xfrm>
        </p:grpSpPr>
        <p:sp>
          <p:nvSpPr>
            <p:cNvPr id="11" name="フローチャート: 結合子 10">
              <a:extLst>
                <a:ext uri="{FF2B5EF4-FFF2-40B4-BE49-F238E27FC236}">
                  <a16:creationId xmlns:a16="http://schemas.microsoft.com/office/drawing/2014/main" id="{D07ECBEC-8F15-85B5-FE7A-4BD518C245E2}"/>
                </a:ext>
              </a:extLst>
            </p:cNvPr>
            <p:cNvSpPr/>
            <p:nvPr/>
          </p:nvSpPr>
          <p:spPr>
            <a:xfrm>
              <a:off x="119010" y="1666875"/>
              <a:ext cx="180000" cy="108000"/>
            </a:xfrm>
            <a:prstGeom prst="flowChartConnector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ローチャート: 結合子 12">
              <a:extLst>
                <a:ext uri="{FF2B5EF4-FFF2-40B4-BE49-F238E27FC236}">
                  <a16:creationId xmlns:a16="http://schemas.microsoft.com/office/drawing/2014/main" id="{C31B1D3B-A227-C8B4-5903-759542F882C0}"/>
                </a:ext>
              </a:extLst>
            </p:cNvPr>
            <p:cNvSpPr/>
            <p:nvPr/>
          </p:nvSpPr>
          <p:spPr>
            <a:xfrm>
              <a:off x="135935" y="2897561"/>
              <a:ext cx="180000" cy="108000"/>
            </a:xfrm>
            <a:prstGeom prst="flowChartConnector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9" name="コネクタ: カギ線 18">
              <a:extLst>
                <a:ext uri="{FF2B5EF4-FFF2-40B4-BE49-F238E27FC236}">
                  <a16:creationId xmlns:a16="http://schemas.microsoft.com/office/drawing/2014/main" id="{AAE55365-4BC4-7767-5D4B-EFF594450E2C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18242" y="1332602"/>
              <a:ext cx="388595" cy="1079779"/>
            </a:xfrm>
            <a:prstGeom prst="bentConnector4">
              <a:avLst>
                <a:gd name="adj1" fmla="val 5641"/>
                <a:gd name="adj2" fmla="val 16419"/>
              </a:avLst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5" name="フローチャート: 結合子 14">
              <a:extLst>
                <a:ext uri="{FF2B5EF4-FFF2-40B4-BE49-F238E27FC236}">
                  <a16:creationId xmlns:a16="http://schemas.microsoft.com/office/drawing/2014/main" id="{BF485713-0DC7-2658-508F-CF4BC779C3F5}"/>
                </a:ext>
              </a:extLst>
            </p:cNvPr>
            <p:cNvSpPr/>
            <p:nvPr/>
          </p:nvSpPr>
          <p:spPr>
            <a:xfrm>
              <a:off x="103270" y="4662121"/>
              <a:ext cx="180000" cy="108000"/>
            </a:xfrm>
            <a:prstGeom prst="flowChartConnector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8" name="コネクタ: カギ線 37">
              <a:extLst>
                <a:ext uri="{FF2B5EF4-FFF2-40B4-BE49-F238E27FC236}">
                  <a16:creationId xmlns:a16="http://schemas.microsoft.com/office/drawing/2014/main" id="{C23D573B-C151-2C30-F47C-4DDBC12550AE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15807" y="2034554"/>
              <a:ext cx="388595" cy="1079779"/>
            </a:xfrm>
            <a:prstGeom prst="bentConnector4">
              <a:avLst>
                <a:gd name="adj1" fmla="val 5641"/>
                <a:gd name="adj2" fmla="val 16419"/>
              </a:avLst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0" name="コネクタ: カギ線 39">
              <a:extLst>
                <a:ext uri="{FF2B5EF4-FFF2-40B4-BE49-F238E27FC236}">
                  <a16:creationId xmlns:a16="http://schemas.microsoft.com/office/drawing/2014/main" id="{185E35A8-EECA-6994-C652-8A296BCCDEAE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61527" y="2594261"/>
              <a:ext cx="388595" cy="1079779"/>
            </a:xfrm>
            <a:prstGeom prst="bentConnector4">
              <a:avLst>
                <a:gd name="adj1" fmla="val 5641"/>
                <a:gd name="adj2" fmla="val 16419"/>
              </a:avLst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2" name="コネクタ: カギ線 41">
              <a:extLst>
                <a:ext uri="{FF2B5EF4-FFF2-40B4-BE49-F238E27FC236}">
                  <a16:creationId xmlns:a16="http://schemas.microsoft.com/office/drawing/2014/main" id="{FA0CC3A5-3503-716A-DF7B-228DD193743B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74201" y="4364662"/>
              <a:ext cx="388595" cy="1079779"/>
            </a:xfrm>
            <a:prstGeom prst="bentConnector4">
              <a:avLst>
                <a:gd name="adj1" fmla="val 5641"/>
                <a:gd name="adj2" fmla="val 16419"/>
              </a:avLst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pic>
        <p:nvPicPr>
          <p:cNvPr id="14" name="図 13">
            <a:extLst>
              <a:ext uri="{FF2B5EF4-FFF2-40B4-BE49-F238E27FC236}">
                <a16:creationId xmlns:a16="http://schemas.microsoft.com/office/drawing/2014/main" id="{EE871E86-0DDD-8255-1EF6-566AA3AE77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292" y="9116663"/>
            <a:ext cx="1136551" cy="852370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3C684B15-F7A2-8945-CC03-4A765652752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91" y="67876"/>
            <a:ext cx="489893" cy="394856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0587FF7B-AFA7-FDFC-6AAC-4BD79EFF22C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4" y="626957"/>
            <a:ext cx="782377" cy="561727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7E50979E-9014-1D13-B41F-4D76805939C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452" y="661509"/>
            <a:ext cx="625905" cy="442487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3CB5300B-0CFC-EA76-7E7E-73E8C116C37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035" y="93536"/>
            <a:ext cx="1222216" cy="343536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209F89E5-B03D-0900-0CA5-462306876B5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32" y="735143"/>
            <a:ext cx="553917" cy="358717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F3212D39-598A-1323-6D1D-C18A8117DA4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975" y="636763"/>
            <a:ext cx="666036" cy="499527"/>
          </a:xfrm>
          <a:prstGeom prst="rect">
            <a:avLst/>
          </a:prstGeom>
        </p:spPr>
      </p:pic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8BC21B9F-2FF0-2F14-F0F0-25965F6DE059}"/>
              </a:ext>
            </a:extLst>
          </p:cNvPr>
          <p:cNvSpPr txBox="1"/>
          <p:nvPr/>
        </p:nvSpPr>
        <p:spPr>
          <a:xfrm>
            <a:off x="1306544" y="484035"/>
            <a:ext cx="4092613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季節</a:t>
            </a:r>
            <a:r>
              <a:rPr lang="ja-JP" alt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</a:t>
            </a:r>
            <a:r>
              <a:rPr lang="ja-JP" alt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イベント一年間</a:t>
            </a:r>
            <a:endParaRPr lang="en-US" altLang="ja-JP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grpSp>
        <p:nvGrpSpPr>
          <p:cNvPr id="83" name="グループ化 82">
            <a:extLst>
              <a:ext uri="{FF2B5EF4-FFF2-40B4-BE49-F238E27FC236}">
                <a16:creationId xmlns:a16="http://schemas.microsoft.com/office/drawing/2014/main" id="{C9167F51-F27E-8E66-79A5-A9DE4526CDCC}"/>
              </a:ext>
            </a:extLst>
          </p:cNvPr>
          <p:cNvGrpSpPr/>
          <p:nvPr/>
        </p:nvGrpSpPr>
        <p:grpSpPr>
          <a:xfrm>
            <a:off x="878940" y="1910088"/>
            <a:ext cx="5944631" cy="5751056"/>
            <a:chOff x="921280" y="1518561"/>
            <a:chExt cx="5944631" cy="5751056"/>
          </a:xfrm>
        </p:grpSpPr>
        <p:pic>
          <p:nvPicPr>
            <p:cNvPr id="76" name="図 75">
              <a:extLst>
                <a:ext uri="{FF2B5EF4-FFF2-40B4-BE49-F238E27FC236}">
                  <a16:creationId xmlns:a16="http://schemas.microsoft.com/office/drawing/2014/main" id="{FF184997-5BFC-B268-8D73-962089D39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1839" y="5379259"/>
              <a:ext cx="1633716" cy="189035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  <p:pic>
          <p:nvPicPr>
            <p:cNvPr id="62" name="図 61">
              <a:extLst>
                <a:ext uri="{FF2B5EF4-FFF2-40B4-BE49-F238E27FC236}">
                  <a16:creationId xmlns:a16="http://schemas.microsoft.com/office/drawing/2014/main" id="{5F05023A-1ED9-2213-B1E2-458A3C2F9B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280" y="3305636"/>
              <a:ext cx="2694964" cy="172272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6" name="図 55">
              <a:extLst>
                <a:ext uri="{FF2B5EF4-FFF2-40B4-BE49-F238E27FC236}">
                  <a16:creationId xmlns:a16="http://schemas.microsoft.com/office/drawing/2014/main" id="{86E4DFCA-D6CC-49D2-63A1-FF9BD604A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6850" y="3344399"/>
              <a:ext cx="672984" cy="152317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46" name="図 45">
              <a:extLst>
                <a:ext uri="{FF2B5EF4-FFF2-40B4-BE49-F238E27FC236}">
                  <a16:creationId xmlns:a16="http://schemas.microsoft.com/office/drawing/2014/main" id="{BE6E58FD-90E5-C95A-A5C9-1C6319F6F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3686" y="1675770"/>
              <a:ext cx="1776802" cy="1332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1" name="フローチャート: 端子 50">
              <a:extLst>
                <a:ext uri="{FF2B5EF4-FFF2-40B4-BE49-F238E27FC236}">
                  <a16:creationId xmlns:a16="http://schemas.microsoft.com/office/drawing/2014/main" id="{37030913-8F96-5813-0F2A-2B89F9E15DDA}"/>
                </a:ext>
              </a:extLst>
            </p:cNvPr>
            <p:cNvSpPr/>
            <p:nvPr/>
          </p:nvSpPr>
          <p:spPr>
            <a:xfrm>
              <a:off x="1830713" y="1518561"/>
              <a:ext cx="914400" cy="301752"/>
            </a:xfrm>
            <a:prstGeom prst="flowChartTerminator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節句</a:t>
              </a:r>
            </a:p>
          </p:txBody>
        </p:sp>
        <p:pic>
          <p:nvPicPr>
            <p:cNvPr id="67" name="図 66">
              <a:extLst>
                <a:ext uri="{FF2B5EF4-FFF2-40B4-BE49-F238E27FC236}">
                  <a16:creationId xmlns:a16="http://schemas.microsoft.com/office/drawing/2014/main" id="{C961C94E-D809-2EFC-14FD-51BCD9B160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0358" y="1865409"/>
              <a:ext cx="1929483" cy="131131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1" name="フローチャート: 端子 70">
              <a:extLst>
                <a:ext uri="{FF2B5EF4-FFF2-40B4-BE49-F238E27FC236}">
                  <a16:creationId xmlns:a16="http://schemas.microsoft.com/office/drawing/2014/main" id="{E9EDD189-E3D6-5309-BF45-CD7B7E4679B3}"/>
                </a:ext>
              </a:extLst>
            </p:cNvPr>
            <p:cNvSpPr/>
            <p:nvPr/>
          </p:nvSpPr>
          <p:spPr>
            <a:xfrm>
              <a:off x="4368858" y="3003884"/>
              <a:ext cx="1352485" cy="301752"/>
            </a:xfrm>
            <a:prstGeom prst="flowChartTerminator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クリスマス</a:t>
              </a:r>
              <a:endParaRPr kumimoji="1"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69" name="フローチャート: 端子 68">
              <a:extLst>
                <a:ext uri="{FF2B5EF4-FFF2-40B4-BE49-F238E27FC236}">
                  <a16:creationId xmlns:a16="http://schemas.microsoft.com/office/drawing/2014/main" id="{ECB9E478-5075-54CF-1894-93345C90CB76}"/>
                </a:ext>
              </a:extLst>
            </p:cNvPr>
            <p:cNvSpPr/>
            <p:nvPr/>
          </p:nvSpPr>
          <p:spPr>
            <a:xfrm>
              <a:off x="1770932" y="3040290"/>
              <a:ext cx="1352485" cy="301752"/>
            </a:xfrm>
            <a:prstGeom prst="flowChartTerminator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ハロウィン</a:t>
              </a:r>
              <a:endParaRPr kumimoji="1"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73" name="フローチャート: 端子 72">
              <a:extLst>
                <a:ext uri="{FF2B5EF4-FFF2-40B4-BE49-F238E27FC236}">
                  <a16:creationId xmlns:a16="http://schemas.microsoft.com/office/drawing/2014/main" id="{CE06B7D8-E54E-A67A-FF2F-C92C19C099C1}"/>
                </a:ext>
              </a:extLst>
            </p:cNvPr>
            <p:cNvSpPr/>
            <p:nvPr/>
          </p:nvSpPr>
          <p:spPr>
            <a:xfrm>
              <a:off x="1971789" y="4955984"/>
              <a:ext cx="914400" cy="301752"/>
            </a:xfrm>
            <a:prstGeom prst="flowChartTerminator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節分</a:t>
              </a:r>
            </a:p>
          </p:txBody>
        </p:sp>
        <p:sp>
          <p:nvSpPr>
            <p:cNvPr id="74" name="フローチャート: 端子 73">
              <a:extLst>
                <a:ext uri="{FF2B5EF4-FFF2-40B4-BE49-F238E27FC236}">
                  <a16:creationId xmlns:a16="http://schemas.microsoft.com/office/drawing/2014/main" id="{DBB0519F-B4C0-DB4C-1F4B-AE7AA8134023}"/>
                </a:ext>
              </a:extLst>
            </p:cNvPr>
            <p:cNvSpPr/>
            <p:nvPr/>
          </p:nvSpPr>
          <p:spPr>
            <a:xfrm>
              <a:off x="4315639" y="4945094"/>
              <a:ext cx="1193444" cy="301752"/>
            </a:xfrm>
            <a:prstGeom prst="flowChartTerminator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ひなまつり</a:t>
              </a:r>
              <a:endParaRPr kumimoji="1"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9F94C1E1-D06B-93D3-06F0-310461D623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3802" y="2080823"/>
              <a:ext cx="1210940" cy="10260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68" name="吹き出し: 角を丸めた四角形 67">
              <a:extLst>
                <a:ext uri="{FF2B5EF4-FFF2-40B4-BE49-F238E27FC236}">
                  <a16:creationId xmlns:a16="http://schemas.microsoft.com/office/drawing/2014/main" id="{5A8535C8-1C71-EF46-C3EA-1B048D4BE3BE}"/>
                </a:ext>
              </a:extLst>
            </p:cNvPr>
            <p:cNvSpPr/>
            <p:nvPr/>
          </p:nvSpPr>
          <p:spPr>
            <a:xfrm>
              <a:off x="5341441" y="1551763"/>
              <a:ext cx="1524470" cy="460840"/>
            </a:xfrm>
            <a:prstGeom prst="wedgeRoundRectCallout">
              <a:avLst>
                <a:gd name="adj1" fmla="val -45491"/>
                <a:gd name="adj2" fmla="val 61478"/>
                <a:gd name="adj3" fmla="val 16667"/>
              </a:avLst>
            </a:prstGeom>
            <a:ln>
              <a:prstDash val="sysDash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本物の笹を配布して、</a:t>
              </a:r>
              <a:endPara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笹飾りを作りました</a:t>
              </a:r>
              <a:r>
                <a:rPr lang="ja-JP" altLang="en-US" sz="1100" dirty="0"/>
                <a:t>。</a:t>
              </a:r>
              <a:endParaRPr kumimoji="1" lang="ja-JP" altLang="en-US" sz="1100" dirty="0"/>
            </a:p>
          </p:txBody>
        </p:sp>
        <p:pic>
          <p:nvPicPr>
            <p:cNvPr id="53" name="図 52">
              <a:extLst>
                <a:ext uri="{FF2B5EF4-FFF2-40B4-BE49-F238E27FC236}">
                  <a16:creationId xmlns:a16="http://schemas.microsoft.com/office/drawing/2014/main" id="{8550AFA2-183E-BC14-34F6-143E503E5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794" y="4093996"/>
              <a:ext cx="1183845" cy="10260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59" name="図 58">
              <a:extLst>
                <a:ext uri="{FF2B5EF4-FFF2-40B4-BE49-F238E27FC236}">
                  <a16:creationId xmlns:a16="http://schemas.microsoft.com/office/drawing/2014/main" id="{32037081-C1B1-A53E-CCD1-77919B52A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0897" y="4075996"/>
              <a:ext cx="1183845" cy="10440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" name="図 1">
              <a:extLst>
                <a:ext uri="{FF2B5EF4-FFF2-40B4-BE49-F238E27FC236}">
                  <a16:creationId xmlns:a16="http://schemas.microsoft.com/office/drawing/2014/main" id="{65CF49EA-8DD8-9E88-0750-FA7F71F13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BEBA8EAE-BF5A-486C-A8C5-ECC9F3942E4B}">
                  <a14:imgProps xmlns:a14="http://schemas.microsoft.com/office/drawing/2010/main">
                    <a14:imgLayer r:embed="rId30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2324" y="2158184"/>
              <a:ext cx="1296000" cy="102620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60" name="吹き出し: 角を丸めた四角形 59">
              <a:extLst>
                <a:ext uri="{FF2B5EF4-FFF2-40B4-BE49-F238E27FC236}">
                  <a16:creationId xmlns:a16="http://schemas.microsoft.com/office/drawing/2014/main" id="{99232ACD-4881-BAB1-7BC9-27A225920574}"/>
                </a:ext>
              </a:extLst>
            </p:cNvPr>
            <p:cNvSpPr/>
            <p:nvPr/>
          </p:nvSpPr>
          <p:spPr>
            <a:xfrm>
              <a:off x="5238205" y="3360790"/>
              <a:ext cx="1564679" cy="676443"/>
            </a:xfrm>
            <a:prstGeom prst="wedgeRoundRectCallout">
              <a:avLst>
                <a:gd name="adj1" fmla="val -45491"/>
                <a:gd name="adj2" fmla="val 61478"/>
                <a:gd name="adj3" fmla="val 16667"/>
              </a:avLst>
            </a:prstGeom>
            <a:ln>
              <a:prstDash val="sysDash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クリスマスブーツを</a:t>
              </a:r>
              <a:endPara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デコレーションしました☆</a:t>
              </a:r>
              <a:endPara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サンタさんも登場！</a:t>
              </a:r>
              <a:endPara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8" name="吹き出し: 角を丸めた四角形 57">
              <a:extLst>
                <a:ext uri="{FF2B5EF4-FFF2-40B4-BE49-F238E27FC236}">
                  <a16:creationId xmlns:a16="http://schemas.microsoft.com/office/drawing/2014/main" id="{F5E07043-D59B-1EA2-942B-139F08C5F2A7}"/>
                </a:ext>
              </a:extLst>
            </p:cNvPr>
            <p:cNvSpPr/>
            <p:nvPr/>
          </p:nvSpPr>
          <p:spPr>
            <a:xfrm>
              <a:off x="2733984" y="1551763"/>
              <a:ext cx="1788919" cy="612648"/>
            </a:xfrm>
            <a:prstGeom prst="wedgeRoundRectCallout">
              <a:avLst>
                <a:gd name="adj1" fmla="val -45491"/>
                <a:gd name="adj2" fmla="val 61478"/>
                <a:gd name="adj3" fmla="val 16667"/>
              </a:avLst>
            </a:prstGeom>
            <a:ln>
              <a:prstDash val="sysDash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身長・体重を測ったり、手形・足形を使った製作を作りました。</a:t>
              </a:r>
            </a:p>
          </p:txBody>
        </p:sp>
        <p:sp>
          <p:nvSpPr>
            <p:cNvPr id="54" name="フローチャート: 端子 53">
              <a:extLst>
                <a:ext uri="{FF2B5EF4-FFF2-40B4-BE49-F238E27FC236}">
                  <a16:creationId xmlns:a16="http://schemas.microsoft.com/office/drawing/2014/main" id="{27339AFD-0AE3-54EF-5D1D-1B4A4C78CB49}"/>
                </a:ext>
              </a:extLst>
            </p:cNvPr>
            <p:cNvSpPr/>
            <p:nvPr/>
          </p:nvSpPr>
          <p:spPr>
            <a:xfrm>
              <a:off x="4423782" y="1524894"/>
              <a:ext cx="914400" cy="301752"/>
            </a:xfrm>
            <a:prstGeom prst="flowChartTerminator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七夕</a:t>
              </a:r>
              <a:endParaRPr kumimoji="1"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pic>
          <p:nvPicPr>
            <p:cNvPr id="64" name="図 63">
              <a:extLst>
                <a:ext uri="{FF2B5EF4-FFF2-40B4-BE49-F238E27FC236}">
                  <a16:creationId xmlns:a16="http://schemas.microsoft.com/office/drawing/2014/main" id="{EF4A098E-D003-C3DF-0346-B215A101D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0734" y="5308077"/>
              <a:ext cx="1322713" cy="177463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79" name="吹き出し: 角を丸めた四角形 78">
              <a:extLst>
                <a:ext uri="{FF2B5EF4-FFF2-40B4-BE49-F238E27FC236}">
                  <a16:creationId xmlns:a16="http://schemas.microsoft.com/office/drawing/2014/main" id="{24413096-676B-3892-FD8F-CE5FCC019B47}"/>
                </a:ext>
              </a:extLst>
            </p:cNvPr>
            <p:cNvSpPr/>
            <p:nvPr/>
          </p:nvSpPr>
          <p:spPr>
            <a:xfrm>
              <a:off x="3064468" y="5252409"/>
              <a:ext cx="1566201" cy="701422"/>
            </a:xfrm>
            <a:prstGeom prst="wedgeRoundRectCallout">
              <a:avLst>
                <a:gd name="adj1" fmla="val -45491"/>
                <a:gd name="adj2" fmla="val 61478"/>
                <a:gd name="adj3" fmla="val 16667"/>
              </a:avLst>
            </a:prstGeom>
            <a:ln>
              <a:prstDash val="sysDash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鬼達が登場！？</a:t>
              </a:r>
              <a:endPara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製作した鬼の豆入れ</a:t>
              </a:r>
              <a:endPara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を持ってやっつけました！</a:t>
              </a:r>
              <a:endPara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pic>
          <p:nvPicPr>
            <p:cNvPr id="72" name="図 71">
              <a:extLst>
                <a:ext uri="{FF2B5EF4-FFF2-40B4-BE49-F238E27FC236}">
                  <a16:creationId xmlns:a16="http://schemas.microsoft.com/office/drawing/2014/main" id="{73C97855-B7D4-A598-5B05-EDE6E5060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BEBA8EAE-BF5A-486C-A8C5-ECC9F3942E4B}">
                  <a14:imgProps xmlns:a14="http://schemas.microsoft.com/office/drawing/2010/main">
                    <a14:imgLayer r:embed="rId3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1007" y="6038713"/>
              <a:ext cx="1137317" cy="10440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82" name="吹き出し: 角を丸めた四角形 81">
              <a:extLst>
                <a:ext uri="{FF2B5EF4-FFF2-40B4-BE49-F238E27FC236}">
                  <a16:creationId xmlns:a16="http://schemas.microsoft.com/office/drawing/2014/main" id="{5DD0DDF0-380E-E864-0BB7-04C42147455C}"/>
                </a:ext>
              </a:extLst>
            </p:cNvPr>
            <p:cNvSpPr/>
            <p:nvPr/>
          </p:nvSpPr>
          <p:spPr>
            <a:xfrm>
              <a:off x="2867297" y="3367211"/>
              <a:ext cx="1655606" cy="676443"/>
            </a:xfrm>
            <a:prstGeom prst="wedgeRoundRectCallout">
              <a:avLst>
                <a:gd name="adj1" fmla="val -45491"/>
                <a:gd name="adj2" fmla="val 61478"/>
                <a:gd name="adj3" fmla="val 16667"/>
              </a:avLst>
            </a:prstGeom>
            <a:ln>
              <a:prstDash val="sysDash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おばけのおもちゃを作りました。</a:t>
              </a:r>
              <a:r>
                <a:rPr kumimoji="1"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仮装している子もいました★</a:t>
              </a:r>
            </a:p>
          </p:txBody>
        </p:sp>
        <p:sp>
          <p:nvSpPr>
            <p:cNvPr id="80" name="吹き出し: 角を丸めた四角形 79">
              <a:extLst>
                <a:ext uri="{FF2B5EF4-FFF2-40B4-BE49-F238E27FC236}">
                  <a16:creationId xmlns:a16="http://schemas.microsoft.com/office/drawing/2014/main" id="{93334E47-F374-0B03-9232-E61E1BF4C6E8}"/>
                </a:ext>
              </a:extLst>
            </p:cNvPr>
            <p:cNvSpPr/>
            <p:nvPr/>
          </p:nvSpPr>
          <p:spPr>
            <a:xfrm>
              <a:off x="5045100" y="5299608"/>
              <a:ext cx="1746578" cy="612648"/>
            </a:xfrm>
            <a:prstGeom prst="wedgeRoundRectCallout">
              <a:avLst>
                <a:gd name="adj1" fmla="val -45491"/>
                <a:gd name="adj2" fmla="val 61478"/>
                <a:gd name="adj3" fmla="val 16667"/>
              </a:avLst>
            </a:prstGeom>
            <a:ln>
              <a:prstDash val="sysDash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顔出しパネルで写真</a:t>
              </a:r>
              <a:endPara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撮影をして</a:t>
              </a:r>
              <a:r>
                <a:rPr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フォト</a:t>
              </a:r>
              <a:endPara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フレームを作りました。</a:t>
              </a:r>
              <a:endPara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pic>
        <p:nvPicPr>
          <p:cNvPr id="78" name="図 77">
            <a:extLst>
              <a:ext uri="{FF2B5EF4-FFF2-40B4-BE49-F238E27FC236}">
                <a16:creationId xmlns:a16="http://schemas.microsoft.com/office/drawing/2014/main" id="{3619CD59-4323-6551-3C22-B766AF659DE1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615" y="6413395"/>
            <a:ext cx="1092835" cy="10941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0DBCFC7D-6C95-6C44-A51C-90D6CFC28F78}"/>
              </a:ext>
            </a:extLst>
          </p:cNvPr>
          <p:cNvSpPr txBox="1"/>
          <p:nvPr/>
        </p:nvSpPr>
        <p:spPr>
          <a:xfrm>
            <a:off x="232805" y="3871532"/>
            <a:ext cx="1508746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11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①「はじまるよ」の歌</a:t>
            </a:r>
            <a:endParaRPr kumimoji="1" lang="en-US" altLang="ja-JP" sz="11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1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②季節の製作</a:t>
            </a:r>
            <a:endParaRPr lang="en-US" altLang="ja-JP" sz="11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11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③絵本・紙芝居</a:t>
            </a:r>
            <a:endParaRPr kumimoji="1" lang="en-US" altLang="ja-JP" sz="11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1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④季節の出し物</a:t>
            </a:r>
            <a:endParaRPr lang="en-US" altLang="ja-JP" sz="11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1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⑤季節の歌</a:t>
            </a:r>
            <a:endParaRPr lang="en-US" altLang="ja-JP" sz="11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11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⑥「おとけいさん」の歌</a:t>
            </a: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B3FC4918-72DF-F101-2EC2-5B361783D44C}"/>
              </a:ext>
            </a:extLst>
          </p:cNvPr>
          <p:cNvSpPr txBox="1"/>
          <p:nvPr/>
        </p:nvSpPr>
        <p:spPr>
          <a:xfrm>
            <a:off x="85847" y="5762920"/>
            <a:ext cx="161641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プログラム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内容は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一例です。変更になる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場合もあります。</a:t>
            </a:r>
            <a:endParaRPr kumimoji="1"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431148C5-2398-CC6F-E221-B0DB18359BB5}"/>
              </a:ext>
            </a:extLst>
          </p:cNvPr>
          <p:cNvSpPr txBox="1"/>
          <p:nvPr/>
        </p:nvSpPr>
        <p:spPr>
          <a:xfrm>
            <a:off x="1832603" y="231246"/>
            <a:ext cx="3057334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prstTxWarp prst="textArchUp">
              <a:avLst/>
            </a:prstTxWarp>
            <a:spAutoFit/>
          </a:bodyPr>
          <a:lstStyle/>
          <a:p>
            <a:pPr algn="ctr"/>
            <a:r>
              <a:rPr lang="ja-JP" alt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あそび場ママ</a:t>
            </a:r>
            <a:r>
              <a:rPr lang="ja-JP" altLang="en-US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と</a:t>
            </a:r>
            <a:r>
              <a:rPr lang="ja-JP" alt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楽</a:t>
            </a:r>
            <a:r>
              <a:rPr lang="ja-JP" altLang="en-US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しむ</a:t>
            </a:r>
            <a:r>
              <a:rPr lang="ja-JP" alt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♪</a:t>
            </a:r>
            <a:endParaRPr lang="en-US" altLang="ja-JP" sz="2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93" name="図 92">
            <a:extLst>
              <a:ext uri="{FF2B5EF4-FFF2-40B4-BE49-F238E27FC236}">
                <a16:creationId xmlns:a16="http://schemas.microsoft.com/office/drawing/2014/main" id="{28CD44E8-1746-41A3-47DB-308F4D6D96AB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9662">
            <a:off x="1045584" y="181610"/>
            <a:ext cx="870203" cy="240831"/>
          </a:xfrm>
          <a:prstGeom prst="rect">
            <a:avLst/>
          </a:prstGeom>
        </p:spPr>
      </p:pic>
      <p:pic>
        <p:nvPicPr>
          <p:cNvPr id="94" name="図 93">
            <a:extLst>
              <a:ext uri="{FF2B5EF4-FFF2-40B4-BE49-F238E27FC236}">
                <a16:creationId xmlns:a16="http://schemas.microsoft.com/office/drawing/2014/main" id="{312707F9-9EE3-6FEC-A558-BBD2D6258C27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9209">
            <a:off x="4700970" y="170420"/>
            <a:ext cx="910561" cy="252000"/>
          </a:xfrm>
          <a:prstGeom prst="rect">
            <a:avLst/>
          </a:prstGeom>
        </p:spPr>
      </p:pic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7D6D9396-0781-9357-7339-8DE47A695D1C}"/>
              </a:ext>
            </a:extLst>
          </p:cNvPr>
          <p:cNvSpPr txBox="1"/>
          <p:nvPr/>
        </p:nvSpPr>
        <p:spPr>
          <a:xfrm>
            <a:off x="430662" y="5000673"/>
            <a:ext cx="11849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kumimoji="1"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45</a:t>
            </a:r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頃</a:t>
            </a:r>
            <a:endParaRPr kumimoji="1" lang="en-US" altLang="ja-JP" sz="1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イベント終了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74CEC685-6805-1668-D101-6396B02CEEB4}"/>
              </a:ext>
            </a:extLst>
          </p:cNvPr>
          <p:cNvSpPr txBox="1"/>
          <p:nvPr/>
        </p:nvSpPr>
        <p:spPr>
          <a:xfrm>
            <a:off x="336727" y="8064214"/>
            <a:ext cx="2159566" cy="1738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ja-JP" altLang="ja-JP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さくらのあそび場の開始時に、</a:t>
            </a:r>
            <a:endParaRPr kumimoji="0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0" lang="ja-JP" altLang="ja-JP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地域のお母さん達が主体とな</a:t>
            </a:r>
            <a:endParaRPr kumimoji="0" lang="en-US" altLang="ja-JP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0" lang="ja-JP" altLang="ja-JP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って立ち上げたボランティア</a:t>
            </a:r>
            <a:endParaRPr kumimoji="0" lang="en-US" altLang="ja-JP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0" lang="ja-JP" altLang="ja-JP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サークルです。</a:t>
            </a:r>
            <a:r>
              <a:rPr kumimoji="0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メンバーが</a:t>
            </a:r>
            <a:endParaRPr kumimoji="0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0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入れ替わりつつ、活動は受け</a:t>
            </a:r>
            <a:endParaRPr kumimoji="0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0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継がれ、現在は</a:t>
            </a:r>
            <a:r>
              <a:rPr kumimoji="0" lang="en-US" altLang="ja-JP" sz="12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kumimoji="0" lang="ja-JP" altLang="en-US" sz="12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人</a:t>
            </a:r>
            <a:r>
              <a:rPr kumimoji="0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が在籍</a:t>
            </a:r>
            <a:endParaRPr kumimoji="0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0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しています。</a:t>
            </a:r>
            <a:endParaRPr kumimoji="0" lang="en-US" altLang="ja-JP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0" lang="en-US" altLang="ja-JP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dirty="0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4A402033-FA4F-A69C-93FF-A8AD152719BD}"/>
              </a:ext>
            </a:extLst>
          </p:cNvPr>
          <p:cNvSpPr txBox="1"/>
          <p:nvPr/>
        </p:nvSpPr>
        <p:spPr>
          <a:xfrm>
            <a:off x="2653260" y="8101005"/>
            <a:ext cx="1755609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1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主な活動は、</a:t>
            </a:r>
            <a:endParaRPr kumimoji="0" lang="en-US" altLang="ja-JP" sz="11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1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①あ</a:t>
            </a:r>
            <a:r>
              <a:rPr kumimoji="0" lang="ja-JP" altLang="ja-JP" sz="11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そび場の季節ごとの</a:t>
            </a:r>
            <a:endParaRPr kumimoji="0" lang="en-US" altLang="ja-JP" sz="11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2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イベントの準備・運営</a:t>
            </a:r>
            <a:endParaRPr kumimoji="0" lang="en-US" altLang="ja-JP" sz="12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（年</a:t>
            </a:r>
            <a:r>
              <a:rPr kumimoji="0"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kumimoji="0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回）</a:t>
            </a:r>
            <a:endParaRPr kumimoji="0"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1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②毎月1回発行している</a:t>
            </a:r>
            <a:endParaRPr kumimoji="0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2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「リトルビーンズ」の</a:t>
            </a:r>
            <a:endParaRPr kumimoji="0" lang="en-US" altLang="ja-JP" sz="1200" b="1" u="sng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（このチラシです。）</a:t>
            </a:r>
            <a:endParaRPr kumimoji="0" lang="en-US" altLang="ja-JP" sz="1200" b="1" u="sng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2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作成・発行・配布</a:t>
            </a:r>
            <a:endParaRPr kumimoji="0" lang="en-US" altLang="ja-JP" sz="12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dirty="0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AD599214-4CD4-0D9F-79BC-F38FB421532B}"/>
              </a:ext>
            </a:extLst>
          </p:cNvPr>
          <p:cNvSpPr txBox="1"/>
          <p:nvPr/>
        </p:nvSpPr>
        <p:spPr>
          <a:xfrm>
            <a:off x="4435395" y="8048167"/>
            <a:ext cx="2340705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参加費用は</a:t>
            </a:r>
            <a:r>
              <a:rPr kumimoji="0" lang="ja-JP" altLang="en-US" sz="12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無料</a:t>
            </a:r>
            <a:r>
              <a:rPr kumimoji="0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です。</a:t>
            </a:r>
            <a:endParaRPr kumimoji="0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月に集まるのは</a:t>
            </a:r>
            <a:r>
              <a:rPr kumimoji="0" lang="ja-JP" altLang="en-US" sz="12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午前中の</a:t>
            </a:r>
            <a:r>
              <a:rPr kumimoji="0" lang="en-US" altLang="ja-JP" sz="12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0" lang="ja-JP" altLang="en-US" sz="12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回程</a:t>
            </a:r>
            <a:r>
              <a:rPr kumimoji="0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kumimoji="0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子連れママ・パートママ・</a:t>
            </a:r>
            <a:endParaRPr kumimoji="0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育休中のママなど様々です。</a:t>
            </a:r>
            <a:endParaRPr kumimoji="0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1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在籍期間は自由</a:t>
            </a:r>
            <a:r>
              <a:rPr kumimoji="0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なので、</a:t>
            </a:r>
            <a:endParaRPr kumimoji="0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無理なく活動しています♪</a:t>
            </a:r>
            <a:endParaRPr kumimoji="0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詳しくはあそび場スタッフ</a:t>
            </a:r>
            <a:endParaRPr kumimoji="0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までお問合せください。</a:t>
            </a:r>
            <a:endParaRPr kumimoji="0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1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563B8077-E505-28FE-DCEB-954EE82D495B}"/>
              </a:ext>
            </a:extLst>
          </p:cNvPr>
          <p:cNvSpPr txBox="1"/>
          <p:nvPr/>
        </p:nvSpPr>
        <p:spPr>
          <a:xfrm>
            <a:off x="4282425" y="7532144"/>
            <a:ext cx="545342" cy="52322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大</a:t>
            </a: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61C912D8-21B2-66B8-7966-DF7A14838AAC}"/>
              </a:ext>
            </a:extLst>
          </p:cNvPr>
          <p:cNvSpPr txBox="1"/>
          <p:nvPr/>
        </p:nvSpPr>
        <p:spPr>
          <a:xfrm>
            <a:off x="5101555" y="7466359"/>
            <a:ext cx="545342" cy="52322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募</a:t>
            </a:r>
            <a:endParaRPr kumimoji="1" lang="ja-JP" alt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A15AF246-0413-8333-B39A-906FDFB1F7AB}"/>
              </a:ext>
            </a:extLst>
          </p:cNvPr>
          <p:cNvSpPr txBox="1"/>
          <p:nvPr/>
        </p:nvSpPr>
        <p:spPr>
          <a:xfrm>
            <a:off x="5924555" y="7545401"/>
            <a:ext cx="545342" cy="52322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集</a:t>
            </a:r>
            <a:endParaRPr kumimoji="1" lang="ja-JP" alt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8" name="吹き出し: 四角形 17">
            <a:extLst>
              <a:ext uri="{FF2B5EF4-FFF2-40B4-BE49-F238E27FC236}">
                <a16:creationId xmlns:a16="http://schemas.microsoft.com/office/drawing/2014/main" id="{B8FB43B0-C468-E587-3355-BF97B165E06C}"/>
              </a:ext>
            </a:extLst>
          </p:cNvPr>
          <p:cNvSpPr/>
          <p:nvPr/>
        </p:nvSpPr>
        <p:spPr>
          <a:xfrm>
            <a:off x="75029" y="9334901"/>
            <a:ext cx="2159566" cy="306324"/>
          </a:xfrm>
          <a:prstGeom prst="wedgeRectCallout">
            <a:avLst>
              <a:gd name="adj1" fmla="val 45606"/>
              <a:gd name="adj2" fmla="val 89289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1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編集作業ができる＆やりたい方</a:t>
            </a:r>
            <a:endParaRPr lang="en-US" altLang="ja-JP" sz="1100" b="1" u="sng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1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大歓迎★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7A444A8A-8EA6-9456-0938-942B9E61830B}"/>
              </a:ext>
            </a:extLst>
          </p:cNvPr>
          <p:cNvSpPr txBox="1"/>
          <p:nvPr/>
        </p:nvSpPr>
        <p:spPr>
          <a:xfrm rot="20923518">
            <a:off x="676708" y="7340428"/>
            <a:ext cx="1354858" cy="461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あそび場</a:t>
            </a: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D47D53B8-2112-322C-7A3B-48E06F4F7490}"/>
              </a:ext>
            </a:extLst>
          </p:cNvPr>
          <p:cNvSpPr txBox="1"/>
          <p:nvPr/>
        </p:nvSpPr>
        <p:spPr>
          <a:xfrm rot="20879819">
            <a:off x="1115723" y="7619229"/>
            <a:ext cx="758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ママ</a:t>
            </a:r>
            <a:endParaRPr kumimoji="1" lang="ja-JP" altLang="en-US" sz="2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D8A5DADA-44E9-5AE1-4507-F07CD9CEEB99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9" y="7479873"/>
            <a:ext cx="719102" cy="621132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F83C52C-F134-6880-4920-F19436500B30}"/>
              </a:ext>
            </a:extLst>
          </p:cNvPr>
          <p:cNvSpPr txBox="1"/>
          <p:nvPr/>
        </p:nvSpPr>
        <p:spPr>
          <a:xfrm>
            <a:off x="2321466" y="7532144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メンバー</a:t>
            </a: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380CE6C7-C1BA-993B-46F6-30E788DE62E1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215" y="8832329"/>
            <a:ext cx="1431346" cy="107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301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140133</TotalTime>
  <Words>1035</Words>
  <Application>Microsoft Office PowerPoint</Application>
  <PresentationFormat>A4 210 x 297 mm</PresentationFormat>
  <Paragraphs>174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9" baseType="lpstr">
      <vt:lpstr>AR丸ゴシック体M</vt:lpstr>
      <vt:lpstr>HGPｺﾞｼｯｸM</vt:lpstr>
      <vt:lpstr>HGP創英角ﾎﾟｯﾌﾟ体</vt:lpstr>
      <vt:lpstr>HGSｺﾞｼｯｸM</vt:lpstr>
      <vt:lpstr>HGｺﾞｼｯｸE</vt:lpstr>
      <vt:lpstr>HG丸ｺﾞｼｯｸM-PRO</vt:lpstr>
      <vt:lpstr>Meiryo UI</vt:lpstr>
      <vt:lpstr>UD デジタル 教科書体 N-B</vt:lpstr>
      <vt:lpstr>UD デジタル 教科書体 NK-R</vt:lpstr>
      <vt:lpstr>メイリオ</vt:lpstr>
      <vt:lpstr>Arial</vt:lpstr>
      <vt:lpstr>Arial Black</vt:lpstr>
      <vt:lpstr>Calibri</vt:lpstr>
      <vt:lpstr>Calibri Light</vt:lpstr>
      <vt:lpstr>Impact</vt:lpstr>
      <vt:lpstr>Papyrus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Kazue Uchida</dc:creator>
  <cp:lastModifiedBy>ry028</cp:lastModifiedBy>
  <cp:revision>4132</cp:revision>
  <cp:lastPrinted>2023-12-20T02:33:52Z</cp:lastPrinted>
  <dcterms:created xsi:type="dcterms:W3CDTF">2017-03-09T14:05:41Z</dcterms:created>
  <dcterms:modified xsi:type="dcterms:W3CDTF">2024-03-27T01:57:04Z</dcterms:modified>
</cp:coreProperties>
</file>